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64.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35.xml" ContentType="application/vnd.openxmlformats-officedocument.presentationml.notesSlide+xml"/>
  <Override PartName="/ppt/notesSlides/notesSlide115.xml" ContentType="application/vnd.openxmlformats-officedocument.presentationml.notesSlide+xml"/>
  <Override PartName="/ppt/notesSlides/notesSlide93.xml" ContentType="application/vnd.openxmlformats-officedocument.presentationml.notesSlide+xml"/>
  <Override PartName="/ppt/notesSlides/notesSlide73.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36.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_rels/notesSlide34.xml.rels" ContentType="application/vnd.openxmlformats-package.relationships+xml"/>
  <Override PartName="/ppt/notesSlides/_rels/notesSlide95.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64.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35.xml.rels" ContentType="application/vnd.openxmlformats-package.relationships+xml"/>
  <Override PartName="/ppt/notesSlides/_rels/notesSlide115.xml.rels" ContentType="application/vnd.openxmlformats-package.relationships+xml"/>
  <Override PartName="/ppt/notesSlides/_rels/notesSlide36.xml.rels" ContentType="application/vnd.openxmlformats-package.relationships+xml"/>
  <Override PartName="/ppt/notesSlides/_rels/notesSlide93.xml.rels" ContentType="application/vnd.openxmlformats-package.relationships+xml"/>
  <Override PartName="/ppt/notesSlides/_rels/notesSlide7.xml.rels" ContentType="application/vnd.openxmlformats-package.relationships+xml"/>
  <Override PartName="/ppt/notesSlides/_rels/notesSlide73.xml.rels" ContentType="application/vnd.openxmlformats-package.relationships+xml"/>
  <Override PartName="/ppt/notesSlides/_rels/notesSlide13.xml.rels" ContentType="application/vnd.openxmlformats-package.relationships+xml"/>
  <Override PartName="/ppt/notesSlides/_rels/notesSlide26.xml.rels" ContentType="application/vnd.openxmlformats-package.relationships+xml"/>
  <Override PartName="/ppt/notesSlides/_rels/notesSlide39.xml.rels" ContentType="application/vnd.openxmlformats-package.relationships+xml"/>
  <Override PartName="/ppt/notesSlides/_rels/notesSlide8.xml.rels" ContentType="application/vnd.openxmlformats-package.relationships+xml"/>
  <Override PartName="/ppt/notesSlides/notesSlide95.xml" ContentType="application/vnd.openxmlformats-officedocument.presentationml.notesSlide+xml"/>
  <Override PartName="/ppt/notesSlides/notesSlide34.xml" ContentType="application/vnd.openxmlformats-officedocument.presentationml.notesSlide+xml"/>
  <Override PartName="/ppt/_rels/presentation.xml.rels" ContentType="application/vnd.openxmlformats-package.relationships+xml"/>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media/image29.png" ContentType="image/png"/>
  <Override PartName="/ppt/media/image27.png" ContentType="image/png"/>
  <Override PartName="/ppt/media/image26.png" ContentType="image/png"/>
  <Override PartName="/ppt/media/image24.png" ContentType="image/png"/>
  <Override PartName="/ppt/media/image23.png" ContentType="image/png"/>
  <Override PartName="/ppt/media/image22.png" ContentType="image/png"/>
  <Override PartName="/ppt/media/image21.png" ContentType="image/png"/>
  <Override PartName="/ppt/media/image7.jpeg" ContentType="image/jpeg"/>
  <Override PartName="/ppt/media/image28.png" ContentType="image/png"/>
  <Override PartName="/ppt/media/image8.jpeg" ContentType="image/jpeg"/>
  <Override PartName="/ppt/media/image13.png" ContentType="image/png"/>
  <Override PartName="/ppt/media/image12.jpeg" ContentType="image/jpeg"/>
  <Override PartName="/ppt/media/image34.png" ContentType="image/png"/>
  <Override PartName="/ppt/media/image31.png" ContentType="image/png"/>
  <Override PartName="/ppt/media/image32.png" ContentType="image/png"/>
  <Override PartName="/ppt/media/image1.jpeg" ContentType="image/jpeg"/>
  <Override PartName="/ppt/media/image33.png" ContentType="image/png"/>
  <Override PartName="/ppt/media/image9.jpeg" ContentType="image/jpeg"/>
  <Override PartName="/ppt/media/image11.png" ContentType="image/png"/>
  <Override PartName="/ppt/media/image35.png" ContentType="image/png"/>
  <Override PartName="/ppt/media/image5.jpeg" ContentType="image/jpeg"/>
  <Override PartName="/ppt/media/image18.png" ContentType="image/png"/>
  <Override PartName="/ppt/media/image6.jpeg" ContentType="image/jpeg"/>
  <Override PartName="/ppt/media/image4.jpeg" ContentType="image/jpeg"/>
  <Override PartName="/ppt/media/image25.png" ContentType="image/png"/>
  <Override PartName="/ppt/media/image30.png" ContentType="image/png"/>
  <Override PartName="/ppt/media/image3.jpeg" ContentType="image/jpeg"/>
  <Override PartName="/ppt/media/image20.png" ContentType="image/png"/>
  <Override PartName="/ppt/media/image36.jpeg" ContentType="image/jpeg"/>
  <Override PartName="/ppt/media/image2.jpeg" ContentType="image/jpeg"/>
  <Override PartName="/ppt/media/image10.jpeg" ContentType="image/jpeg"/>
  <Override PartName="/ppt/media/image14.png" ContentType="image/png"/>
  <Override PartName="/ppt/media/image15.jpeg" ContentType="image/jpeg"/>
  <Override PartName="/ppt/media/image16.png" ContentType="image/png"/>
  <Override PartName="/ppt/media/image17.png" ContentType="image/png"/>
  <Override PartName="/ppt/media/image1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62.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63.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11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2.xml.rels" ContentType="application/vnd.openxmlformats-package.relationships+xml"/>
  <Override PartName="/ppt/slides/_rels/slide114.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111.xml.rels" ContentType="application/vnd.openxmlformats-package.relationships+xml"/>
  <Override PartName="/ppt/slides/_rels/slide81.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1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112.xml.rels" ContentType="application/vnd.openxmlformats-package.relationships+xml"/>
  <Override PartName="/ppt/slides/_rels/slide82.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5.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116.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115.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80.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19.xml.rels" ContentType="application/vnd.openxmlformats-package.relationships+xml"/>
  <Override PartName="/ppt/slides/_rels/slide89.xml.rels" ContentType="application/vnd.openxmlformats-package.relationships+xml"/>
  <Override PartName="/ppt/slides/_rels/slide103.xml.rels" ContentType="application/vnd.openxmlformats-package.relationships+xml"/>
  <Override PartName="/ppt/slides/_rels/slide65.xml.rels" ContentType="application/vnd.openxmlformats-package.relationships+xml"/>
  <Override PartName="/ppt/slides/_rels/slide58.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10.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71.xml" ContentType="application/vnd.openxmlformats-officedocument.presentationml.slide+xml"/>
  <Override PartName="/ppt/slides/slide116.xml" ContentType="application/vnd.openxmlformats-officedocument.presentationml.slide+xml"/>
  <Override PartName="/ppt/slides/slide72.xml" ContentType="application/vnd.openxmlformats-officedocument.presentationml.slide+xml"/>
  <Override PartName="/ppt/slides/slide117.xml" ContentType="application/vnd.openxmlformats-officedocument.presentationml.slide+xml"/>
  <Override PartName="/ppt/slides/slide73.xml" ContentType="application/vnd.openxmlformats-officedocument.presentationml.slide+xml"/>
  <Override PartName="/ppt/slides/slide118.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4.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79.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115.xml" ContentType="application/vnd.openxmlformats-officedocument.presentationml.slide+xml"/>
  <Override PartName="/ppt/slides/slide70.xml" ContentType="application/vnd.openxmlformats-officedocument.presentationml.slide+xml"/>
  <Override PartName="/ppt/slides/slide78.xml" ContentType="application/vnd.openxmlformats-officedocument.presentationml.slide+xml"/>
  <Override PartName="/ppt/slides/slide89.xml" ContentType="application/vnd.openxmlformats-officedocument.presentationml.slide+xml"/>
  <Override PartName="/ppt/slides/slide114.xml" ContentType="application/vnd.openxmlformats-officedocument.presentationml.slide+xml"/>
  <Override PartName="/ppt/slides/slide88.xml" ContentType="application/vnd.openxmlformats-officedocument.presentationml.slide+xml"/>
  <Override PartName="/ppt/slides/slide113.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27.xml" ContentType="application/vnd.openxmlformats-officedocument.presentationml.slide+xml"/>
  <Override PartName="/ppt/slides/slide92.xml" ContentType="application/vnd.openxmlformats-officedocument.presentationml.slide+xml"/>
  <Override PartName="/ppt/slides/slide26.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1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11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30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306"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307"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r>
              <a:rPr b="0" lang="en-US" sz="1400" spc="-1" strike="noStrike">
                <a:latin typeface="Times New Roman"/>
              </a:rPr>
              <a:t>&lt;date/time&gt;</a:t>
            </a:r>
            <a:endParaRPr b="0" lang="en-US" sz="1400" spc="-1" strike="noStrike">
              <a:latin typeface="Times New Roman"/>
            </a:endParaRPr>
          </a:p>
        </p:txBody>
      </p:sp>
      <p:sp>
        <p:nvSpPr>
          <p:cNvPr id="308"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09"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fld id="{67A79C42-ED00-4596-85AB-D32B6175A606}"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hyperlink" Target="https://www.terraform.io/docs/configuration/resources.html#depends_on-explicit-resource-dependencies" TargetMode="External"/><Relationship Id="rId2" Type="http://schemas.openxmlformats.org/officeDocument/2006/relationships/hyperlink" Target="https://www.terraform.io/docs/configuration/resources.html#depends_on-explicit-resource-dependencies" TargetMode="External"/><Relationship Id="rId3" Type="http://schemas.openxmlformats.org/officeDocument/2006/relationships/hyperlink" Target="https://www.terraform.io/docs/configuration/resources.html#depends_on-explicit-resource-dependencies" TargetMode="External"/><Relationship Id="rId4" Type="http://schemas.openxmlformats.org/officeDocument/2006/relationships/slide" Target="../slides/slide73.xml"/><Relationship Id="rId5"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sldImg"/>
          </p:nvPr>
        </p:nvSpPr>
        <p:spPr>
          <a:xfrm>
            <a:off x="381240" y="694800"/>
            <a:ext cx="6094800" cy="3428280"/>
          </a:xfrm>
          <a:prstGeom prst="rect">
            <a:avLst/>
          </a:prstGeom>
          <a:ln w="0">
            <a:noFill/>
          </a:ln>
        </p:spPr>
      </p:sp>
      <p:sp>
        <p:nvSpPr>
          <p:cNvPr id="744"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marL="216000" indent="-216000">
              <a:lnSpc>
                <a:spcPct val="100000"/>
              </a:lnSpc>
            </a:pPr>
            <a:r>
              <a:rPr b="0" lang="en-US" sz="2000" spc="-1" strike="noStrike">
                <a:latin typeface="Arial"/>
              </a:rPr>
              <a:t>Sentinel checks between Plan and Apply steps in terraform cloud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Stops run from being applied unless user with sufficient privileges overrides it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sldImg"/>
          </p:nvPr>
        </p:nvSpPr>
        <p:spPr>
          <a:xfrm>
            <a:off x="685800" y="1143000"/>
            <a:ext cx="5484960" cy="3084840"/>
          </a:xfrm>
          <a:prstGeom prst="rect">
            <a:avLst/>
          </a:prstGeom>
          <a:ln w="0">
            <a:noFill/>
          </a:ln>
        </p:spPr>
      </p:sp>
      <p:sp>
        <p:nvSpPr>
          <p:cNvPr id="715" name="PlaceHolder 2"/>
          <p:cNvSpPr>
            <a:spLocks noGrp="1"/>
          </p:cNvSpPr>
          <p:nvPr>
            <p:ph type="body"/>
          </p:nvPr>
        </p:nvSpPr>
        <p:spPr>
          <a:xfrm>
            <a:off x="685800" y="4400640"/>
            <a:ext cx="5484960" cy="3599280"/>
          </a:xfrm>
          <a:prstGeom prst="rect">
            <a:avLst/>
          </a:prstGeom>
          <a:noFill/>
          <a:ln w="0">
            <a:noFill/>
          </a:ln>
        </p:spPr>
        <p:txBody>
          <a:bodyPr lIns="0" rIns="0" tIns="0" bIns="0" anchor="t">
            <a:noAutofit/>
          </a:bodyPr>
          <a:p>
            <a:endParaRPr b="0" lang="en-US" sz="2000" spc="-1" strike="noStrike">
              <a:latin typeface="Arial"/>
            </a:endParaRPr>
          </a:p>
        </p:txBody>
      </p:sp>
      <p:sp>
        <p:nvSpPr>
          <p:cNvPr id="716"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tabLst>
                <a:tab algn="l" pos="0"/>
              </a:tabLst>
            </a:pPr>
            <a:fld id="{866BB374-B600-4399-9AB2-46F90C50246F}"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533520" y="764280"/>
            <a:ext cx="6704280" cy="3771000"/>
          </a:xfrm>
          <a:prstGeom prst="rect">
            <a:avLst/>
          </a:prstGeom>
          <a:ln w="0">
            <a:noFill/>
          </a:ln>
        </p:spPr>
      </p:sp>
      <p:sp>
        <p:nvSpPr>
          <p:cNvPr id="71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Infrastructure as Code (IaC)</a:t>
            </a:r>
            <a:endParaRPr b="0" lang="en-US" sz="1800" spc="-1" strike="noStrike">
              <a:latin typeface="Arial"/>
            </a:endParaRPr>
          </a:p>
          <a:p>
            <a:pPr marL="343080" indent="-279360">
              <a:lnSpc>
                <a:spcPct val="115000"/>
              </a:lnSpc>
              <a:buClr>
                <a:srgbClr val="000000"/>
              </a:buClr>
              <a:buFont typeface="Helvetica Neue Light"/>
              <a:buChar char="●"/>
            </a:pPr>
            <a:r>
              <a:rPr b="0" i="1" lang="en-US" sz="1800" spc="-1" strike="noStrike">
                <a:solidFill>
                  <a:srgbClr val="000000"/>
                </a:solidFill>
                <a:latin typeface="Helvetica Neue Light"/>
                <a:ea typeface="Helvetica Neue Light"/>
              </a:rPr>
              <a:t>Declarative</a:t>
            </a:r>
            <a:r>
              <a:rPr b="0" lang="en-US" sz="1800" spc="-1" strike="noStrike">
                <a:solidFill>
                  <a:srgbClr val="000000"/>
                </a:solidFill>
                <a:latin typeface="Helvetica Neue Light"/>
                <a:ea typeface="Helvetica Neue Light"/>
              </a:rPr>
              <a:t> domain-specific language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is declarative?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Used to describe </a:t>
            </a:r>
            <a:r>
              <a:rPr b="0" i="1" lang="en-US" sz="1800" spc="-1" strike="noStrike">
                <a:solidFill>
                  <a:srgbClr val="000000"/>
                </a:solidFill>
                <a:latin typeface="Helvetica Neue Light"/>
                <a:ea typeface="Helvetica Neue Light"/>
              </a:rPr>
              <a:t>idempotent</a:t>
            </a:r>
            <a:r>
              <a:rPr b="0" lang="en-US" sz="1800" spc="-1" strike="noStrike">
                <a:solidFill>
                  <a:srgbClr val="000000"/>
                </a:solidFill>
                <a:latin typeface="Helvetica Neue Light"/>
                <a:ea typeface="Helvetica Neue Light"/>
              </a:rPr>
              <a:t> resource configurations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According to Hashicorp:</a:t>
            </a:r>
            <a:endParaRPr b="0" lang="en-US" sz="1800" spc="-1" strike="noStrike">
              <a:latin typeface="Arial"/>
            </a:endParaRPr>
          </a:p>
          <a:p>
            <a:pPr marL="343080" indent="-279360">
              <a:lnSpc>
                <a:spcPct val="115000"/>
              </a:lnSpc>
              <a:buClr>
                <a:srgbClr val="000000"/>
              </a:buClr>
              <a:buFont typeface="Helvetica Neue Light"/>
              <a:buChar char="●"/>
            </a:pPr>
            <a:r>
              <a:rPr b="0" i="1" lang="en-US" sz="1800" spc="-1" strike="noStrike">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Arial"/>
                <a:ea typeface="DejaVu Sans"/>
              </a:rPr>
              <a:t> </a:t>
            </a:r>
            <a:endParaRPr b="0" lang="en-US" sz="18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sldImg"/>
          </p:nvPr>
        </p:nvSpPr>
        <p:spPr>
          <a:xfrm>
            <a:off x="685800" y="1143000"/>
            <a:ext cx="5484960" cy="3084840"/>
          </a:xfrm>
          <a:prstGeom prst="rect">
            <a:avLst/>
          </a:prstGeom>
          <a:ln w="0">
            <a:noFill/>
          </a:ln>
        </p:spPr>
      </p:sp>
      <p:sp>
        <p:nvSpPr>
          <p:cNvPr id="720" name="PlaceHolder 2"/>
          <p:cNvSpPr>
            <a:spLocks noGrp="1"/>
          </p:cNvSpPr>
          <p:nvPr>
            <p:ph type="body"/>
          </p:nvPr>
        </p:nvSpPr>
        <p:spPr>
          <a:xfrm>
            <a:off x="685800" y="4400640"/>
            <a:ext cx="5484960" cy="3599280"/>
          </a:xfrm>
          <a:prstGeom prst="rect">
            <a:avLst/>
          </a:prstGeom>
          <a:noFill/>
          <a:ln w="0">
            <a:noFill/>
          </a:ln>
        </p:spPr>
        <p:txBody>
          <a:bodyPr lIns="0" rIns="0" tIns="0" bIns="0" anchor="t">
            <a:noAutofit/>
          </a:bodyPr>
          <a:p>
            <a:endParaRPr b="0" lang="en-US" sz="2000" spc="-1" strike="noStrike">
              <a:latin typeface="Arial"/>
            </a:endParaRPr>
          </a:p>
        </p:txBody>
      </p:sp>
      <p:sp>
        <p:nvSpPr>
          <p:cNvPr id="721"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tabLst>
                <a:tab algn="l" pos="0"/>
              </a:tabLst>
            </a:pPr>
            <a:fld id="{C031FEA4-0A8E-4E4A-AABA-5B8EB6B2EC9C}"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body"/>
          </p:nvPr>
        </p:nvSpPr>
        <p:spPr>
          <a:xfrm>
            <a:off x="685800" y="4400640"/>
            <a:ext cx="5484960" cy="359928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AMI = Amazon Machine Image</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ARN = Amazon Resource Name</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CIDR = Classless Internet Domain Routing</a:t>
            </a:r>
            <a:endParaRPr b="0" lang="en-US" sz="1200" spc="-1" strike="noStrike">
              <a:latin typeface="Arial"/>
            </a:endParaRPr>
          </a:p>
        </p:txBody>
      </p:sp>
      <p:sp>
        <p:nvSpPr>
          <p:cNvPr id="723" name="PlaceHolder 2"/>
          <p:cNvSpPr>
            <a:spLocks noGrp="1"/>
          </p:cNvSpPr>
          <p:nvPr>
            <p:ph type="sldImg"/>
          </p:nvPr>
        </p:nvSpPr>
        <p:spPr>
          <a:xfrm>
            <a:off x="685800" y="1143000"/>
            <a:ext cx="5484960" cy="3084840"/>
          </a:xfrm>
          <a:prstGeom prst="rect">
            <a:avLst/>
          </a:prstGeom>
          <a:ln w="0">
            <a:noFill/>
          </a:ln>
        </p:spPr>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body"/>
          </p:nvPr>
        </p:nvSpPr>
        <p:spPr>
          <a:xfrm>
            <a:off x="685800" y="4400640"/>
            <a:ext cx="5484960" cy="359928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HVM = hardware virtual machine (cf. xen)</a:t>
            </a:r>
            <a:endParaRPr b="0" lang="en-US" sz="1200" spc="-1" strike="noStrike">
              <a:latin typeface="Arial"/>
            </a:endParaRPr>
          </a:p>
        </p:txBody>
      </p:sp>
      <p:sp>
        <p:nvSpPr>
          <p:cNvPr id="725" name="PlaceHolder 2"/>
          <p:cNvSpPr>
            <a:spLocks noGrp="1"/>
          </p:cNvSpPr>
          <p:nvPr>
            <p:ph type="sldImg"/>
          </p:nvPr>
        </p:nvSpPr>
        <p:spPr>
          <a:xfrm>
            <a:off x="685800" y="1143000"/>
            <a:ext cx="5484960" cy="3084840"/>
          </a:xfrm>
          <a:prstGeom prst="rect">
            <a:avLst/>
          </a:prstGeom>
          <a:ln w="0">
            <a:noFill/>
          </a:ln>
        </p:spPr>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body"/>
          </p:nvPr>
        </p:nvSpPr>
        <p:spPr>
          <a:xfrm>
            <a:off x="685800" y="4400640"/>
            <a:ext cx="5484960" cy="359928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WinRM = Window Remote Management</a:t>
            </a:r>
            <a:endParaRPr b="0" lang="en-US" sz="1200" spc="-1" strike="noStrike">
              <a:latin typeface="Arial"/>
            </a:endParaRPr>
          </a:p>
        </p:txBody>
      </p:sp>
      <p:sp>
        <p:nvSpPr>
          <p:cNvPr id="727" name="PlaceHolder 2"/>
          <p:cNvSpPr>
            <a:spLocks noGrp="1"/>
          </p:cNvSpPr>
          <p:nvPr>
            <p:ph type="sldImg"/>
          </p:nvPr>
        </p:nvSpPr>
        <p:spPr>
          <a:xfrm>
            <a:off x="685800" y="1143000"/>
            <a:ext cx="5484960" cy="3084840"/>
          </a:xfrm>
          <a:prstGeom prst="rect">
            <a:avLst/>
          </a:prstGeom>
          <a:ln w="0">
            <a:noFill/>
          </a:ln>
        </p:spPr>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body"/>
          </p:nvPr>
        </p:nvSpPr>
        <p:spPr>
          <a:xfrm>
            <a:off x="685800" y="4400640"/>
            <a:ext cx="5484960" cy="359928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Ask students–Why only on first run?</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29" name="PlaceHolder 2"/>
          <p:cNvSpPr>
            <a:spLocks noGrp="1"/>
          </p:cNvSpPr>
          <p:nvPr>
            <p:ph type="sldImg"/>
          </p:nvPr>
        </p:nvSpPr>
        <p:spPr>
          <a:xfrm>
            <a:off x="685800" y="1143000"/>
            <a:ext cx="5484960" cy="3084840"/>
          </a:xfrm>
          <a:prstGeom prst="rect">
            <a:avLst/>
          </a:prstGeom>
          <a:ln w="0">
            <a:noFill/>
          </a:ln>
        </p:spPr>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body"/>
          </p:nvPr>
        </p:nvSpPr>
        <p:spPr>
          <a:xfrm>
            <a:off x="685800" y="4400640"/>
            <a:ext cx="5484960" cy="359928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Swift = objecy/blob store</a:t>
            </a:r>
            <a:endParaRPr b="0" lang="en-US" sz="1200" spc="-1" strike="noStrike">
              <a:latin typeface="Arial"/>
            </a:endParaRPr>
          </a:p>
        </p:txBody>
      </p:sp>
      <p:sp>
        <p:nvSpPr>
          <p:cNvPr id="731" name="PlaceHolder 2"/>
          <p:cNvSpPr>
            <a:spLocks noGrp="1"/>
          </p:cNvSpPr>
          <p:nvPr>
            <p:ph type="sldImg"/>
          </p:nvPr>
        </p:nvSpPr>
        <p:spPr>
          <a:xfrm>
            <a:off x="685800" y="1143000"/>
            <a:ext cx="5484960" cy="3084840"/>
          </a:xfrm>
          <a:prstGeom prst="rect">
            <a:avLst/>
          </a:prstGeom>
          <a:ln w="0">
            <a:noFill/>
          </a:ln>
        </p:spPr>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body"/>
          </p:nvPr>
        </p:nvSpPr>
        <p:spPr>
          <a:xfrm>
            <a:off x="685800" y="4400640"/>
            <a:ext cx="5484960" cy="359928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Swift = objecy/blob store</a:t>
            </a:r>
            <a:endParaRPr b="0" lang="en-US" sz="1200" spc="-1" strike="noStrike">
              <a:latin typeface="Arial"/>
            </a:endParaRPr>
          </a:p>
        </p:txBody>
      </p:sp>
      <p:sp>
        <p:nvSpPr>
          <p:cNvPr id="733" name="PlaceHolder 2"/>
          <p:cNvSpPr>
            <a:spLocks noGrp="1"/>
          </p:cNvSpPr>
          <p:nvPr>
            <p:ph type="sldImg"/>
          </p:nvPr>
        </p:nvSpPr>
        <p:spPr>
          <a:xfrm>
            <a:off x="685800" y="1143000"/>
            <a:ext cx="5484960" cy="3084840"/>
          </a:xfrm>
          <a:prstGeom prst="rect">
            <a:avLst/>
          </a:prstGeom>
          <a:ln w="0">
            <a:noFill/>
          </a:ln>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about the modality we are currently using</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It is good to call the elephant out in the room. Everyone would prefer to be on-site together. That is not going to happen for this class, so let’s dig in, be interactive and have fun!</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In a classroom, it’s easy to see your faces and know if topics are understood–be sure to let me know if anything is unclear!</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09" name="PlaceHolder 2"/>
          <p:cNvSpPr>
            <a:spLocks noGrp="1"/>
          </p:cNvSpPr>
          <p:nvPr>
            <p:ph type="sldImg"/>
          </p:nvPr>
        </p:nvSpPr>
        <p:spPr>
          <a:xfrm>
            <a:off x="685800" y="1143000"/>
            <a:ext cx="5484960" cy="3084840"/>
          </a:xfrm>
          <a:prstGeom prst="rect">
            <a:avLst/>
          </a:prstGeom>
          <a:ln w="0">
            <a:noFill/>
          </a:ln>
        </p:spPr>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body"/>
          </p:nvPr>
        </p:nvSpPr>
        <p:spPr>
          <a:xfrm>
            <a:off x="685800" y="4400640"/>
            <a:ext cx="5484960" cy="3599280"/>
          </a:xfrm>
          <a:prstGeom prst="rect">
            <a:avLst/>
          </a:prstGeom>
          <a:noFill/>
          <a:ln w="0">
            <a:noFill/>
          </a:ln>
        </p:spPr>
        <p:txBody>
          <a:bodyPr lIns="0" rIns="0" tIns="0" bIns="0" anchor="t">
            <a:noAutofit/>
          </a:bodyPr>
          <a:p>
            <a:pPr marL="216000" indent="-216000">
              <a:lnSpc>
                <a:spcPct val="115000"/>
              </a:lnSpc>
              <a:tabLst>
                <a:tab algn="l" pos="0"/>
              </a:tabLst>
            </a:pPr>
            <a:r>
              <a:rPr b="1" lang="en-US" sz="1800" spc="-1" strike="noStrike">
                <a:solidFill>
                  <a:srgbClr val="000000"/>
                </a:solidFill>
                <a:latin typeface="Helvetica Neue"/>
                <a:ea typeface="Helvetica Neue"/>
              </a:rPr>
              <a:t>Hints</a:t>
            </a:r>
            <a:r>
              <a:rPr b="0" lang="en-US" sz="1800" spc="-1" strike="noStrike">
                <a:solidFill>
                  <a:srgbClr val="000000"/>
                </a:solidFill>
                <a:latin typeface="Helvetica Neue Light"/>
                <a:ea typeface="Helvetica Neue Light"/>
              </a:rPr>
              <a:t>: Workspaces, package as a module</a:t>
            </a:r>
            <a:endParaRPr b="0" lang="en-US" sz="1800" spc="-1" strike="noStrike">
              <a:latin typeface="Arial"/>
            </a:endParaRPr>
          </a:p>
          <a:p>
            <a:pPr marL="216000" indent="-216000">
              <a:lnSpc>
                <a:spcPct val="115000"/>
              </a:lnSpc>
              <a:tabLst>
                <a:tab algn="l" pos="0"/>
              </a:tabLst>
            </a:pPr>
            <a:endParaRPr b="0" lang="en-US" sz="1800" spc="-1" strike="noStrike">
              <a:latin typeface="Arial"/>
            </a:endParaRPr>
          </a:p>
          <a:p>
            <a:pPr marL="216000" indent="-216000">
              <a:lnSpc>
                <a:spcPct val="115000"/>
              </a:lnSpc>
              <a:tabLst>
                <a:tab algn="l" pos="0"/>
              </a:tabLst>
            </a:pPr>
            <a:r>
              <a:rPr b="1" lang="en-US" sz="1800" spc="-1" strike="noStrike">
                <a:solidFill>
                  <a:srgbClr val="000000"/>
                </a:solidFill>
                <a:latin typeface="Helvetica Neue Light"/>
                <a:ea typeface="Helvetica Neue Light"/>
              </a:rPr>
              <a:t>Hints:</a:t>
            </a:r>
            <a:r>
              <a:rPr b="0" lang="en-US" sz="1800" spc="-1" strike="noStrike">
                <a:solidFill>
                  <a:srgbClr val="000000"/>
                </a:solidFill>
                <a:latin typeface="Helvetica Neue Light"/>
                <a:ea typeface="Helvetica Neue Light"/>
              </a:rPr>
              <a:t> Outputs, wrap Terraform Commands in bash scripts, etc..</a:t>
            </a:r>
            <a:endParaRPr b="0" lang="en-US" sz="1800" spc="-1" strike="noStrike">
              <a:latin typeface="Arial"/>
            </a:endParaRPr>
          </a:p>
          <a:p>
            <a:pPr marL="216000" indent="-216000">
              <a:lnSpc>
                <a:spcPct val="115000"/>
              </a:lnSpc>
              <a:tabLst>
                <a:tab algn="l" pos="0"/>
              </a:tabLst>
            </a:pPr>
            <a:endParaRPr b="0" lang="en-US" sz="1800" spc="-1" strike="noStrike">
              <a:latin typeface="Arial"/>
            </a:endParaRPr>
          </a:p>
        </p:txBody>
      </p:sp>
      <p:sp>
        <p:nvSpPr>
          <p:cNvPr id="735" name="PlaceHolder 2"/>
          <p:cNvSpPr>
            <a:spLocks noGrp="1"/>
          </p:cNvSpPr>
          <p:nvPr>
            <p:ph type="sldImg"/>
          </p:nvPr>
        </p:nvSpPr>
        <p:spPr>
          <a:xfrm>
            <a:off x="685800" y="1143000"/>
            <a:ext cx="5484960" cy="3084840"/>
          </a:xfrm>
          <a:prstGeom prst="rect">
            <a:avLst/>
          </a:prstGeom>
          <a:ln w="0">
            <a:noFill/>
          </a:ln>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PlaceHolder 1"/>
          <p:cNvSpPr>
            <a:spLocks noGrp="1"/>
          </p:cNvSpPr>
          <p:nvPr>
            <p:ph type="body"/>
          </p:nvPr>
        </p:nvSpPr>
        <p:spPr>
          <a:xfrm>
            <a:off x="685800" y="4400640"/>
            <a:ext cx="5484960" cy="359928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the expectations you have for the students</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Level set the rules of engagement for virtual classrooms. Encourage students to be on time! Just because this is a virtual class doesn’t mean it’s ok to inconvenience peers who showed up on time.</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Mute yourself unless asking a question/commenting</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Ask questions (verbally or via chat window)</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11" name="PlaceHolder 2"/>
          <p:cNvSpPr>
            <a:spLocks noGrp="1"/>
          </p:cNvSpPr>
          <p:nvPr>
            <p:ph type="sldImg"/>
          </p:nvPr>
        </p:nvSpPr>
        <p:spPr>
          <a:xfrm>
            <a:off x="685800" y="1143000"/>
            <a:ext cx="5484960" cy="3084840"/>
          </a:xfrm>
          <a:prstGeom prst="rect">
            <a:avLst/>
          </a:prstGeom>
          <a:ln w="0">
            <a:noFill/>
          </a:ln>
        </p:spPr>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body"/>
          </p:nvPr>
        </p:nvSpPr>
        <p:spPr>
          <a:xfrm>
            <a:off x="685800" y="4400640"/>
            <a:ext cx="5484960" cy="3599280"/>
          </a:xfrm>
          <a:prstGeom prst="rect">
            <a:avLst/>
          </a:prstGeom>
          <a:noFill/>
          <a:ln w="0">
            <a:noFill/>
          </a:ln>
        </p:spPr>
        <p:txBody>
          <a:bodyPr lIns="0" rIns="0" tIns="0" bIns="0" anchor="t">
            <a:noAutofit/>
          </a:bodyPr>
          <a:p>
            <a:pPr marL="216000" indent="-216000">
              <a:lnSpc>
                <a:spcPct val="100000"/>
              </a:lnSpc>
              <a:tabLst>
                <a:tab algn="l" pos="0"/>
              </a:tabLst>
            </a:pPr>
            <a:r>
              <a:rPr b="0" lang="en-US" sz="1300" spc="-1" strike="noStrike">
                <a:solidFill>
                  <a:srgbClr val="1d1e23"/>
                </a:solidFill>
                <a:highlight>
                  <a:srgbClr val="ffffff"/>
                </a:highlight>
                <a:latin typeface="Roboto"/>
                <a:ea typeface="Roboto"/>
              </a:rPr>
              <a:t>depends_on = if Terraform must manage access control policies </a:t>
            </a:r>
            <a:r>
              <a:rPr b="0" i="1" lang="en-US" sz="1300" spc="-1" strike="noStrike">
                <a:solidFill>
                  <a:srgbClr val="1d1e23"/>
                </a:solidFill>
                <a:highlight>
                  <a:srgbClr val="ffffff"/>
                </a:highlight>
                <a:latin typeface="Roboto"/>
                <a:ea typeface="Roboto"/>
              </a:rPr>
              <a:t>and</a:t>
            </a:r>
            <a:r>
              <a:rPr b="0" lang="en-US" sz="1300" spc="-1" strike="noStrike">
                <a:solidFill>
                  <a:srgbClr val="1d1e23"/>
                </a:solidFill>
                <a:highlight>
                  <a:srgbClr val="ffffff"/>
                </a:highlight>
                <a:latin typeface="Roboto"/>
                <a:ea typeface="Roboto"/>
              </a:rPr>
              <a:t> take actions that require those policies to be present, there is a hidden dependency between the access policy and a resource whose creation depends on it. In these rare cases, </a:t>
            </a:r>
            <a:r>
              <a:rPr b="0" lang="en-US" sz="1300" spc="-1" strike="noStrike" u="sng">
                <a:solidFill>
                  <a:srgbClr val="000000"/>
                </a:solidFill>
                <a:highlight>
                  <a:srgbClr val="ffffff"/>
                </a:highlight>
                <a:uFillTx/>
                <a:latin typeface="Roboto"/>
                <a:ea typeface="Roboto"/>
                <a:hlinkClick r:id="rId1"/>
              </a:rPr>
              <a:t>the </a:t>
            </a:r>
            <a:r>
              <a:rPr b="0" lang="en-US" sz="1300" spc="-1" strike="noStrike" u="sng">
                <a:solidFill>
                  <a:srgbClr val="000000"/>
                </a:solidFill>
                <a:highlight>
                  <a:srgbClr val="f5f3ff"/>
                </a:highlight>
                <a:uFillTx/>
                <a:latin typeface="Courier New"/>
                <a:ea typeface="Courier New"/>
                <a:hlinkClick r:id="rId2"/>
              </a:rPr>
              <a:t>depends_on</a:t>
            </a:r>
            <a:r>
              <a:rPr b="0" lang="en-US" sz="1300" spc="-1" strike="noStrike" u="sng">
                <a:solidFill>
                  <a:srgbClr val="000000"/>
                </a:solidFill>
                <a:highlight>
                  <a:srgbClr val="ffffff"/>
                </a:highlight>
                <a:uFillTx/>
                <a:latin typeface="Roboto"/>
                <a:ea typeface="Roboto"/>
                <a:hlinkClick r:id="rId3"/>
              </a:rPr>
              <a:t> meta-argument</a:t>
            </a:r>
            <a:r>
              <a:rPr b="0" lang="en-US" sz="1300" spc="-1" strike="noStrike">
                <a:solidFill>
                  <a:srgbClr val="1d1e23"/>
                </a:solidFill>
                <a:highlight>
                  <a:srgbClr val="ffffff"/>
                </a:highlight>
                <a:latin typeface="Roboto"/>
                <a:ea typeface="Roboto"/>
              </a:rPr>
              <a:t> can explicitly specify a dependency.</a:t>
            </a:r>
            <a:endParaRPr b="0" lang="en-US" sz="1300" spc="-1" strike="noStrike">
              <a:latin typeface="Arial"/>
            </a:endParaRPr>
          </a:p>
        </p:txBody>
      </p:sp>
      <p:sp>
        <p:nvSpPr>
          <p:cNvPr id="737" name="PlaceHolder 2"/>
          <p:cNvSpPr>
            <a:spLocks noGrp="1"/>
          </p:cNvSpPr>
          <p:nvPr>
            <p:ph type="sldImg"/>
          </p:nvPr>
        </p:nvSpPr>
        <p:spPr>
          <a:xfrm>
            <a:off x="685800" y="1143000"/>
            <a:ext cx="5484960" cy="3084840"/>
          </a:xfrm>
          <a:prstGeom prst="rect">
            <a:avLst/>
          </a:prstGeom>
          <a:ln w="0">
            <a:noFill/>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body"/>
          </p:nvPr>
        </p:nvSpPr>
        <p:spPr>
          <a:xfrm>
            <a:off x="685800" y="4400640"/>
            <a:ext cx="5484960" cy="359928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the expectations the students should have for you</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Level set to the students what they can expect from you. Instructor will do the best to mix it up… </a:t>
            </a:r>
            <a:endParaRPr b="0" lang="en-US" sz="1200" spc="-1" strike="noStrike">
              <a:latin typeface="Arial"/>
            </a:endParaRPr>
          </a:p>
          <a:p>
            <a:pPr marL="457200" indent="-317520">
              <a:lnSpc>
                <a:spcPct val="100000"/>
              </a:lnSpc>
              <a:buClr>
                <a:srgbClr val="000000"/>
              </a:buClr>
              <a:buFont typeface="Arial"/>
              <a:buChar char="-"/>
              <a:tabLst>
                <a:tab algn="l" pos="0"/>
              </a:tabLst>
            </a:pPr>
            <a:r>
              <a:rPr b="0" lang="en-US" sz="1200" spc="-1" strike="noStrike">
                <a:solidFill>
                  <a:srgbClr val="000000"/>
                </a:solidFill>
                <a:latin typeface="Calibri"/>
                <a:ea typeface="Calibri"/>
              </a:rPr>
              <a:t>Zoom tools, hands-on, breaks, group work, break out rooms… </a:t>
            </a:r>
            <a:r>
              <a:rPr b="0" i="1" lang="en-US" sz="1200" spc="-1" strike="noStrike">
                <a:solidFill>
                  <a:srgbClr val="000000"/>
                </a:solidFill>
                <a:latin typeface="Calibri"/>
                <a:ea typeface="Calibri"/>
              </a:rPr>
              <a:t>keep it interesting and interactive</a:t>
            </a:r>
            <a:endParaRPr b="0" lang="en-US" sz="1200" spc="-1" strike="noStrike">
              <a:latin typeface="Arial"/>
            </a:endParaRPr>
          </a:p>
        </p:txBody>
      </p:sp>
      <p:sp>
        <p:nvSpPr>
          <p:cNvPr id="713" name="PlaceHolder 2"/>
          <p:cNvSpPr>
            <a:spLocks noGrp="1"/>
          </p:cNvSpPr>
          <p:nvPr>
            <p:ph type="sldImg"/>
          </p:nvPr>
        </p:nvSpPr>
        <p:spPr>
          <a:xfrm>
            <a:off x="685800" y="1143000"/>
            <a:ext cx="5484960" cy="3084840"/>
          </a:xfrm>
          <a:prstGeom prst="rect">
            <a:avLst/>
          </a:prstGeom>
          <a:ln w="0">
            <a:noFill/>
          </a:ln>
        </p:spPr>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body"/>
          </p:nvPr>
        </p:nvSpPr>
        <p:spPr>
          <a:xfrm>
            <a:off x="685800" y="4400640"/>
            <a:ext cx="5484960" cy="359928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-detailed-exitcode</a:t>
            </a:r>
            <a:endParaRPr b="0" lang="en-US" sz="1200" spc="-1" strike="noStrike">
              <a:latin typeface="Arial"/>
            </a:endParaRPr>
          </a:p>
        </p:txBody>
      </p:sp>
      <p:sp>
        <p:nvSpPr>
          <p:cNvPr id="739" name="PlaceHolder 2"/>
          <p:cNvSpPr>
            <a:spLocks noGrp="1"/>
          </p:cNvSpPr>
          <p:nvPr>
            <p:ph type="sldImg"/>
          </p:nvPr>
        </p:nvSpPr>
        <p:spPr>
          <a:xfrm>
            <a:off x="685800" y="1143000"/>
            <a:ext cx="5484960" cy="3084840"/>
          </a:xfrm>
          <a:prstGeom prst="rect">
            <a:avLst/>
          </a:prstGeom>
          <a:ln w="0">
            <a:noFill/>
          </a:ln>
        </p:spPr>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sldImg"/>
          </p:nvPr>
        </p:nvSpPr>
        <p:spPr>
          <a:xfrm>
            <a:off x="685800" y="1143000"/>
            <a:ext cx="5484960" cy="3084840"/>
          </a:xfrm>
          <a:prstGeom prst="rect">
            <a:avLst/>
          </a:prstGeom>
          <a:ln w="0">
            <a:noFill/>
          </a:ln>
        </p:spPr>
      </p:sp>
      <p:sp>
        <p:nvSpPr>
          <p:cNvPr id="741" name="PlaceHolder 2"/>
          <p:cNvSpPr>
            <a:spLocks noGrp="1"/>
          </p:cNvSpPr>
          <p:nvPr>
            <p:ph type="body"/>
          </p:nvPr>
        </p:nvSpPr>
        <p:spPr>
          <a:xfrm>
            <a:off x="685800" y="4400640"/>
            <a:ext cx="5484960" cy="3599280"/>
          </a:xfrm>
          <a:prstGeom prst="rect">
            <a:avLst/>
          </a:prstGeom>
          <a:noFill/>
          <a:ln w="0">
            <a:noFill/>
          </a:ln>
        </p:spPr>
        <p:txBody>
          <a:bodyPr lIns="0" rIns="0" tIns="0" bIns="0" anchor="t">
            <a:noAutofit/>
          </a:bodyPr>
          <a:p>
            <a:endParaRPr b="0" lang="en-US" sz="2000" spc="-1" strike="noStrike">
              <a:latin typeface="Arial"/>
            </a:endParaRPr>
          </a:p>
        </p:txBody>
      </p:sp>
      <p:sp>
        <p:nvSpPr>
          <p:cNvPr id="742" name="PlaceHolder 3"/>
          <p:cNvSpPr>
            <a:spLocks noGrp="1"/>
          </p:cNvSpPr>
          <p:nvPr>
            <p:ph type="sldNum"/>
          </p:nvPr>
        </p:nvSpPr>
        <p:spPr>
          <a:xfrm>
            <a:off x="3884760" y="8685360"/>
            <a:ext cx="2970360" cy="457200"/>
          </a:xfrm>
          <a:prstGeom prst="rect">
            <a:avLst/>
          </a:prstGeom>
          <a:noFill/>
          <a:ln w="0">
            <a:noFill/>
          </a:ln>
        </p:spPr>
        <p:txBody>
          <a:bodyPr lIns="0" rIns="0" tIns="0" bIns="0" anchor="b">
            <a:noAutofit/>
          </a:bodyPr>
          <a:p>
            <a:pPr algn="r">
              <a:lnSpc>
                <a:spcPct val="100000"/>
              </a:lnSpc>
              <a:tabLst>
                <a:tab algn="l" pos="0"/>
              </a:tabLst>
            </a:pPr>
            <a:fld id="{29F93869-8995-40FA-A79F-BFF1323045B6}" type="slidenum">
              <a:rPr b="0" lang="en-US"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8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2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5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6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7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8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8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5.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6.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6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37.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4.xml.rels><?xml version="1.0" encoding="UTF-8"?>
<Relationships xmlns="http://schemas.openxmlformats.org/package/2006/relationships"><Relationship Id="rId1" Type="http://schemas.openxmlformats.org/officeDocument/2006/relationships/hyperlink" Target="https://www.terraform.io/docs/backends/types/s3.html" TargetMode="External"/><Relationship Id="rId2" Type="http://schemas.openxmlformats.org/officeDocument/2006/relationships/slideLayout" Target="../slideLayouts/slideLayout37.xml"/>
</Relationships>
</file>

<file path=ppt/slides/_rels/slide105.xml.rels><?xml version="1.0" encoding="UTF-8"?>
<Relationships xmlns="http://schemas.openxmlformats.org/package/2006/relationships"><Relationship Id="rId1" Type="http://schemas.openxmlformats.org/officeDocument/2006/relationships/hyperlink" Target="https://github.com/davewadestein/terraform-workshop/tree/master/exercises/10" TargetMode="External"/><Relationship Id="rId2" Type="http://schemas.openxmlformats.org/officeDocument/2006/relationships/slideLayout" Target="../slideLayouts/slideLayout37.xml"/>
</Relationships>
</file>

<file path=ppt/slides/_rels/slide106.xml.rels><?xml version="1.0" encoding="UTF-8"?>
<Relationships xmlns="http://schemas.openxmlformats.org/package/2006/relationships"><Relationship Id="rId1" Type="http://schemas.openxmlformats.org/officeDocument/2006/relationships/hyperlink" Target="https://github.com/davewadestein/terraform-workshop/tree/master/exercises/11" TargetMode="External"/><Relationship Id="rId2" Type="http://schemas.openxmlformats.org/officeDocument/2006/relationships/slideLayout" Target="../slideLayouts/slideLayout37.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8.xml.rels><?xml version="1.0" encoding="UTF-8"?>
<Relationships xmlns="http://schemas.openxmlformats.org/package/2006/relationships"><Relationship Id="rId1" Type="http://schemas.openxmlformats.org/officeDocument/2006/relationships/hyperlink" Target="https://blog.gruntwork.io/terraform-tips-tricks-loops-if-statements-and-gotchas-f739bbae55f9" TargetMode="External"/><Relationship Id="rId2" Type="http://schemas.openxmlformats.org/officeDocument/2006/relationships/hyperlink" Target="https://heap.io/blog/engineering/terraform-gotchas" TargetMode="External"/><Relationship Id="rId3" Type="http://schemas.openxmlformats.org/officeDocument/2006/relationships/slideLayout" Target="../slideLayouts/slideLayout37.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73.xml"/><Relationship Id="rId3"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9.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hyperlink" Target="https://www.hashicorp.com/blog/announcing-hashicorp-terraform-1-0-general-availability" TargetMode="External"/><Relationship Id="rId2" Type="http://schemas.openxmlformats.org/officeDocument/2006/relationships/hyperlink" Target="https://www.terraform.io/docs/" TargetMode="External"/><Relationship Id="rId3" Type="http://schemas.openxmlformats.org/officeDocument/2006/relationships/hyperlink" Target="https://www.hashicorp.com/certification#hashicorp-certified-terraform-associate" TargetMode="External"/><Relationship Id="rId4" Type="http://schemas.openxmlformats.org/officeDocument/2006/relationships/slideLayout" Target="../slideLayouts/slideLayout37.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https://learn.hashicorp.com/terraform" TargetMode="External"/><Relationship Id="rId2" Type="http://schemas.openxmlformats.org/officeDocument/2006/relationships/hyperlink" Target="https://app.pluralsight.com/paths/skill/managing-infrastructure-with-terraform" TargetMode="External"/><Relationship Id="rId3"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hyperlink" Target="https://github.com/devbyaccident/terraform-workshop/tree/master/exercises/0-setup" TargetMode="External"/><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hyperlink" Target="https://github.com/hashicorp/hcl" TargetMode="External"/><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hyperlink" Target="https://www.terraform.io/docs/commands/index.html" TargetMode="External"/><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hyperlink" Target="https://github.com/davewadestein/terraform-workshop/tree/master/exercises/01" TargetMode="External"/><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hyperlink" Target="https://github.com/davewadestein/terraform-workshop/tree/master/exercises/02" TargetMode="External"/><Relationship Id="rId2"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hyperlink" Target="https://www.terraform.io/docs/commands/show.html" TargetMode="External"/><Relationship Id="rId2" Type="http://schemas.openxmlformats.org/officeDocument/2006/relationships/hyperlink" Target="https://www.terraform.io/docs/providers/terraform/d/remote_state.html" TargetMode="External"/><Relationship Id="rId3"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hyperlink" Target="https://github.com/davewadestein/terraform-workshop/tree/master/exercises/03" TargetMode="External"/><Relationship Id="rId2"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hyperlink" Target="https://github.com/davewadestein/terraform-workshop/tree/master/exercises/04" TargetMode="External"/><Relationship Id="rId2"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hyperlink" Target="https://www.terraform.io/docs/providers/aws/index.html" TargetMode="External"/><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hyperlink" Target="https://github.com/davewadestein/terraform-workshop/tree/master/exercises/05" TargetMode="External"/><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
</Relationships>
</file>

<file path=ppt/slides/_rels/slide58.xml.rels><?xml version="1.0" encoding="UTF-8"?>
<Relationships xmlns="http://schemas.openxmlformats.org/package/2006/relationships"><Relationship Id="rId1" Type="http://schemas.openxmlformats.org/officeDocument/2006/relationships/hyperlink" Target="https://registry.terraform.io/" TargetMode="External"/><Relationship Id="rId2"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hyperlink" Target="https://www.terraform.io/docs/modules/sources.html" TargetMode="Externa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7.xml"/><Relationship Id="rId5"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hyperlink" Target="https://github.com/davewadestein/terraform-workshop/tree/master/exercises/06" TargetMode="External"/><Relationship Id="rId2"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37.xml"/><Relationship Id="rId5"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5.xml.rels><?xml version="1.0" encoding="UTF-8"?>
<Relationships xmlns="http://schemas.openxmlformats.org/package/2006/relationships"><Relationship Id="rId1" Type="http://schemas.openxmlformats.org/officeDocument/2006/relationships/hyperlink" Target="https://www.terraform.io/docs/internals/graph.html" TargetMode="External"/><Relationship Id="rId2" Type="http://schemas.openxmlformats.org/officeDocument/2006/relationships/slideLayout" Target="../slideLayouts/slideLayout37.xml"/>
</Relationships>
</file>

<file path=ppt/slides/_rels/slide7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7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9.xml.rels><?xml version="1.0" encoding="UTF-8"?>
<Relationships xmlns="http://schemas.openxmlformats.org/package/2006/relationships"><Relationship Id="rId1" Type="http://schemas.openxmlformats.org/officeDocument/2006/relationships/hyperlink" Target="https://github.com/davewadestein/terraform-workshop/tree/master/exercises/07" TargetMode="External"/><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2.xml.rels><?xml version="1.0" encoding="UTF-8"?>
<Relationships xmlns="http://schemas.openxmlformats.org/package/2006/relationships"><Relationship Id="rId1" Type="http://schemas.openxmlformats.org/officeDocument/2006/relationships/hyperlink" Target="https://github.com/davewadestein/terraform-workshop/tree/master/exercises/08" TargetMode="External"/><Relationship Id="rId2" Type="http://schemas.openxmlformats.org/officeDocument/2006/relationships/slideLayout" Target="../slideLayouts/slideLayout37.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9.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hyperlink" Target="https://github.com/davewadestein/terraform-workshop/tree/master/exercises/09" TargetMode="External"/><Relationship Id="rId2" Type="http://schemas.openxmlformats.org/officeDocument/2006/relationships/slideLayout" Target="../slideLayouts/slideLayout37.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FBAD72FB-32F6-465B-949B-1E3EC7CEFED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11" name="Google Shape;71;p16" descr=""/>
          <p:cNvPicPr/>
          <p:nvPr/>
        </p:nvPicPr>
        <p:blipFill>
          <a:blip r:embed="rId1"/>
          <a:stretch/>
        </p:blipFill>
        <p:spPr>
          <a:xfrm>
            <a:off x="0" y="360"/>
            <a:ext cx="9140400" cy="51422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Objectives</a:t>
            </a:r>
            <a:endParaRPr b="0" lang="en-US" sz="2400" spc="-1" strike="noStrike">
              <a:latin typeface="Arial"/>
            </a:endParaRPr>
          </a:p>
        </p:txBody>
      </p:sp>
      <p:sp>
        <p:nvSpPr>
          <p:cNvPr id="360" name="PlaceHolder 2"/>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A7411692-5906-47B8-8225-E613223BB10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61" name="Google Shape;182;p 1"/>
          <p:cNvSpPr/>
          <p:nvPr/>
        </p:nvSpPr>
        <p:spPr>
          <a:xfrm>
            <a:off x="803880" y="1087560"/>
            <a:ext cx="7699680" cy="3273120"/>
          </a:xfrm>
          <a:prstGeom prst="rect">
            <a:avLst/>
          </a:prstGeom>
          <a:noFill/>
          <a:ln w="0">
            <a:noFill/>
          </a:ln>
        </p:spPr>
        <p:style>
          <a:lnRef idx="0"/>
          <a:fillRef idx="0"/>
          <a:effectRef idx="0"/>
          <a:fontRef idx="minor"/>
        </p:style>
        <p:txBody>
          <a:bodyPr lIns="68400" rIns="68400" tIns="68400" bIns="68400" anchor="t">
            <a:noAutofit/>
          </a:bodyPr>
          <a:p>
            <a:pPr>
              <a:lnSpc>
                <a:spcPct val="115000"/>
              </a:lnSpc>
            </a:pPr>
            <a:r>
              <a:rPr b="0" lang="en-US" sz="1800" spc="-1" strike="noStrike">
                <a:solidFill>
                  <a:srgbClr val="000000"/>
                </a:solidFill>
                <a:latin typeface="Helvetica Neue Light"/>
                <a:ea typeface="Helvetica Neue Light"/>
              </a:rPr>
              <a:t>By the end of this course, you should be able to:</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Read and write Terraform code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Utilize reusable Terraform patterns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Understand Infrastructure as Code best practices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a:t>
            </a:r>
            <a:endParaRPr b="0" lang="en-US" sz="2300" spc="-1" strike="noStrike">
              <a:latin typeface="Arial"/>
            </a:endParaRPr>
          </a:p>
        </p:txBody>
      </p:sp>
      <p:sp>
        <p:nvSpPr>
          <p:cNvPr id="656"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85BC7EB1-3D71-4982-9CA5-BA2E2447940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57" name="Google Shape;837;p118"/>
          <p:cNvSpPr/>
          <p:nvPr/>
        </p:nvSpPr>
        <p:spPr>
          <a:xfrm>
            <a:off x="556200" y="1042560"/>
            <a:ext cx="8142480" cy="550800"/>
          </a:xfrm>
          <a:prstGeom prst="rect">
            <a:avLst/>
          </a:prstGeom>
          <a:noFill/>
          <a:ln w="0">
            <a:noFill/>
          </a:ln>
        </p:spPr>
        <p:style>
          <a:lnRef idx="0"/>
          <a:fillRef idx="0"/>
          <a:effectRef idx="0"/>
          <a:fontRef idx="minor"/>
        </p:style>
        <p:txBody>
          <a:bodyPr lIns="68400" rIns="68400" tIns="68400" bIns="68400" anchor="t">
            <a:noAutofit/>
          </a:bodyPr>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Resources, data sources, modules, and outputs can have meta-arguments (available across all types of all providers)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Modules have: </a:t>
            </a:r>
            <a:r>
              <a:rPr b="0" lang="en-US" sz="1700" spc="-1" strike="noStrike">
                <a:solidFill>
                  <a:srgbClr val="000000"/>
                </a:solidFill>
                <a:latin typeface="Courier New"/>
                <a:ea typeface="Courier New"/>
              </a:rPr>
              <a:t>source</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version</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providers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Outputs have: </a:t>
            </a:r>
            <a:r>
              <a:rPr b="0" lang="en-US" sz="1700" spc="-1" strike="noStrike">
                <a:solidFill>
                  <a:srgbClr val="000000"/>
                </a:solidFill>
                <a:latin typeface="Courier New"/>
                <a:ea typeface="Courier New"/>
              </a:rPr>
              <a:t>depends_on</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Resources have: </a:t>
            </a:r>
            <a:r>
              <a:rPr b="0" lang="en-US" sz="1700" spc="-1" strike="noStrike">
                <a:solidFill>
                  <a:srgbClr val="000000"/>
                </a:solidFill>
                <a:latin typeface="Courier New"/>
                <a:ea typeface="Courier New"/>
              </a:rPr>
              <a:t>depends_on</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count</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for_each</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provider</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lifecycle</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provisioner</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provisioner</a:t>
            </a:r>
            <a:r>
              <a:rPr b="0" lang="en-US" sz="1700" spc="-1" strike="noStrike">
                <a:solidFill>
                  <a:srgbClr val="000000"/>
                </a:solidFill>
                <a:latin typeface="Helvetica Neue"/>
                <a:ea typeface="Helvetica Neue"/>
              </a:rPr>
              <a:t> can have </a:t>
            </a:r>
            <a:r>
              <a:rPr b="0" lang="en-US" sz="1700" spc="-1" strike="noStrike">
                <a:solidFill>
                  <a:srgbClr val="000000"/>
                </a:solidFill>
                <a:latin typeface="Courier New"/>
                <a:ea typeface="Courier New"/>
              </a:rPr>
              <a:t>connection</a:t>
            </a:r>
            <a:r>
              <a:rPr b="0" lang="en-US" sz="1700" spc="-1" strike="noStrike">
                <a:solidFill>
                  <a:srgbClr val="000000"/>
                </a:solidFill>
                <a:latin typeface="Helvetica Neue"/>
                <a:ea typeface="Helvetica Neue"/>
              </a:rPr>
              <a:t> inside)</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 (cont’d)</a:t>
            </a:r>
            <a:endParaRPr b="0" lang="en-US" sz="2300" spc="-1" strike="noStrike">
              <a:latin typeface="Arial"/>
            </a:endParaRPr>
          </a:p>
        </p:txBody>
      </p:sp>
      <p:sp>
        <p:nvSpPr>
          <p:cNvPr id="659"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93204AA5-9402-41ED-9097-73778F4B204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60" name="Google Shape;837;p 1"/>
          <p:cNvSpPr/>
          <p:nvPr/>
        </p:nvSpPr>
        <p:spPr>
          <a:xfrm>
            <a:off x="556200" y="1042560"/>
            <a:ext cx="8142480" cy="550800"/>
          </a:xfrm>
          <a:prstGeom prst="rect">
            <a:avLst/>
          </a:prstGeom>
          <a:noFill/>
          <a:ln w="0">
            <a:noFill/>
          </a:ln>
        </p:spPr>
        <p:style>
          <a:lnRef idx="0"/>
          <a:fillRef idx="0"/>
          <a:effectRef idx="0"/>
          <a:fontRef idx="minor"/>
        </p:style>
        <p:txBody>
          <a:bodyPr lIns="68400" rIns="68400" tIns="68400" bIns="68400" anchor="t">
            <a:noAutofit/>
          </a:bodyPr>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Data sources have same as resources except for </a:t>
            </a:r>
            <a:r>
              <a:rPr b="0" lang="en-US" sz="1700" spc="-1" strike="noStrike">
                <a:solidFill>
                  <a:srgbClr val="000000"/>
                </a:solidFill>
                <a:latin typeface="Courier New"/>
                <a:ea typeface="Courier New"/>
              </a:rPr>
              <a:t>lifecycle</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depends_on</a:t>
            </a:r>
            <a:r>
              <a:rPr b="0" lang="en-US" sz="1700" spc="-1" strike="noStrike">
                <a:solidFill>
                  <a:srgbClr val="000000"/>
                </a:solidFill>
                <a:latin typeface="Helvetica Neue"/>
                <a:ea typeface="Helvetica Neue"/>
              </a:rPr>
              <a:t> forces a dependency on another object even if no implicit dependency by referring to an attribute of another object</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lifecycle</a:t>
            </a:r>
            <a:r>
              <a:rPr b="0" lang="en-US" sz="1700" spc="-1" strike="noStrike">
                <a:solidFill>
                  <a:srgbClr val="000000"/>
                </a:solidFill>
                <a:latin typeface="Helvetica Neue"/>
                <a:ea typeface="Helvetica Neue"/>
              </a:rPr>
              <a:t> controls how resources are modified when configuration changes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for_each</a:t>
            </a:r>
            <a:r>
              <a:rPr b="0" lang="en-US" sz="1700" spc="-1" strike="noStrike">
                <a:solidFill>
                  <a:srgbClr val="000000"/>
                </a:solidFill>
                <a:latin typeface="Helvetica Neue"/>
                <a:ea typeface="Helvetica Neue"/>
              </a:rPr>
              <a:t> is like count except it iterates over a set (unordered list) or map, has </a:t>
            </a:r>
            <a:r>
              <a:rPr b="0" lang="en-US" sz="1700" spc="-1" strike="noStrike">
                <a:solidFill>
                  <a:srgbClr val="000000"/>
                </a:solidFill>
                <a:latin typeface="Courier New"/>
                <a:ea typeface="Courier New"/>
              </a:rPr>
              <a:t>each.key</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each.value</a:t>
            </a:r>
            <a:r>
              <a:rPr b="0" lang="en-US" sz="1700" spc="-1" strike="noStrike">
                <a:solidFill>
                  <a:srgbClr val="000000"/>
                </a:solidFill>
                <a:latin typeface="Helvetica Neue"/>
                <a:ea typeface="Helvetica Neue"/>
              </a:rPr>
              <a:t> instead of </a:t>
            </a:r>
            <a:r>
              <a:rPr b="0" lang="en-US" sz="1700" spc="-1" strike="noStrike">
                <a:solidFill>
                  <a:srgbClr val="000000"/>
                </a:solidFill>
                <a:latin typeface="Courier New"/>
                <a:ea typeface="Courier New"/>
              </a:rPr>
              <a:t>count.index</a:t>
            </a:r>
            <a:r>
              <a:rPr b="0" lang="en-US" sz="1700" spc="-1" strike="noStrike">
                <a:solidFill>
                  <a:srgbClr val="000000"/>
                </a:solidFill>
                <a:latin typeface="Helvetica Neue"/>
                <a:ea typeface="Helvetica Neue"/>
              </a:rPr>
              <a:t> to refer to each index</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a:t>
            </a:r>
            <a:endParaRPr b="0" lang="en-US" sz="2300" spc="-1" strike="noStrike">
              <a:latin typeface="Arial"/>
            </a:endParaRPr>
          </a:p>
        </p:txBody>
      </p:sp>
      <p:sp>
        <p:nvSpPr>
          <p:cNvPr id="662"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5A9F88AB-7DA8-41E1-ACB5-9204CE11418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63" name="Google Shape;844;p119"/>
          <p:cNvSpPr/>
          <p:nvPr/>
        </p:nvSpPr>
        <p:spPr>
          <a:xfrm>
            <a:off x="556200" y="984600"/>
            <a:ext cx="8142480" cy="55080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00000"/>
              </a:lnSpc>
              <a:buClr>
                <a:srgbClr val="000000"/>
              </a:buClr>
              <a:buFont typeface="Helvetica Neue"/>
              <a:buChar char="●"/>
            </a:pPr>
            <a:r>
              <a:rPr b="0" lang="en-US" sz="1800" spc="-1" strike="noStrike">
                <a:solidFill>
                  <a:srgbClr val="000000"/>
                </a:solidFill>
                <a:latin typeface="Courier New"/>
                <a:ea typeface="Courier New"/>
              </a:rPr>
              <a:t>providers</a:t>
            </a:r>
            <a:r>
              <a:rPr b="0" lang="en-US" sz="1800" spc="-1" strike="noStrike">
                <a:solidFill>
                  <a:srgbClr val="000000"/>
                </a:solidFill>
                <a:latin typeface="Helvetica Neue"/>
                <a:ea typeface="Helvetica Neue"/>
              </a:rPr>
              <a:t> and </a:t>
            </a:r>
            <a:r>
              <a:rPr b="0" lang="en-US" sz="1800" spc="-1" strike="noStrike">
                <a:solidFill>
                  <a:srgbClr val="000000"/>
                </a:solidFill>
                <a:latin typeface="Courier New"/>
                <a:ea typeface="Courier New"/>
              </a:rPr>
              <a:t>provider</a:t>
            </a:r>
            <a:r>
              <a:rPr b="0" lang="en-US" sz="1800" spc="-1" strike="noStrike">
                <a:solidFill>
                  <a:srgbClr val="000000"/>
                </a:solidFill>
                <a:latin typeface="Helvetica Neue"/>
                <a:ea typeface="Helvetica Neue"/>
              </a:rPr>
              <a:t> are used when dealing with multiple providers in the same configuration</a:t>
            </a:r>
            <a:endParaRPr b="0" lang="en-US" sz="1800" spc="-1" strike="noStrike">
              <a:latin typeface="Arial"/>
            </a:endParaRPr>
          </a:p>
        </p:txBody>
      </p:sp>
      <p:pic>
        <p:nvPicPr>
          <p:cNvPr id="664" name="Google Shape;845;p119" descr=""/>
          <p:cNvPicPr/>
          <p:nvPr/>
        </p:nvPicPr>
        <p:blipFill>
          <a:blip r:embed="rId1"/>
          <a:stretch/>
        </p:blipFill>
        <p:spPr>
          <a:xfrm>
            <a:off x="1388520" y="1620360"/>
            <a:ext cx="2203560" cy="3318480"/>
          </a:xfrm>
          <a:prstGeom prst="rect">
            <a:avLst/>
          </a:prstGeom>
          <a:ln w="0">
            <a:noFill/>
          </a:ln>
        </p:spPr>
      </p:pic>
      <p:pic>
        <p:nvPicPr>
          <p:cNvPr id="665" name="Google Shape;846;p119" descr=""/>
          <p:cNvPicPr/>
          <p:nvPr/>
        </p:nvPicPr>
        <p:blipFill>
          <a:blip r:embed="rId2"/>
          <a:stretch/>
        </p:blipFill>
        <p:spPr>
          <a:xfrm>
            <a:off x="3708000" y="1620360"/>
            <a:ext cx="4083480" cy="3376440"/>
          </a:xfrm>
          <a:prstGeom prst="rect">
            <a:avLst/>
          </a:prstGeom>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a:t>
            </a:r>
            <a:endParaRPr b="0" lang="en-US" sz="2400" spc="-1" strike="noStrike">
              <a:latin typeface="Arial"/>
            </a:endParaRPr>
          </a:p>
        </p:txBody>
      </p:sp>
      <p:sp>
        <p:nvSpPr>
          <p:cNvPr id="667" name="PlaceHolder 2"/>
          <p:cNvSpPr>
            <a:spLocks noGrp="1"/>
          </p:cNvSpPr>
          <p:nvPr>
            <p:ph/>
          </p:nvPr>
        </p:nvSpPr>
        <p:spPr>
          <a:xfrm>
            <a:off x="630000" y="1271520"/>
            <a:ext cx="7882560" cy="323748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Backends are the concept that terraform uses to store state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Defaults to local tfstate file.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Others available:</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S3</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HTTP</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Consul</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Artifactory</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Etcd</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Terraform Cloud/Enterprise</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etc...</a:t>
            </a:r>
            <a:endParaRPr b="0" lang="en-US" sz="1700" spc="-1" strike="noStrike">
              <a:latin typeface="Arial"/>
            </a:endParaRPr>
          </a:p>
        </p:txBody>
      </p:sp>
      <p:sp>
        <p:nvSpPr>
          <p:cNvPr id="668"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149826E1-0E01-40BA-ACE3-590069106EF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 S3</a:t>
            </a:r>
            <a:endParaRPr b="0" lang="en-US" sz="2400" spc="-1" strike="noStrike">
              <a:latin typeface="Arial"/>
            </a:endParaRPr>
          </a:p>
        </p:txBody>
      </p:sp>
      <p:sp>
        <p:nvSpPr>
          <p:cNvPr id="670" name="PlaceHolder 2"/>
          <p:cNvSpPr>
            <a:spLocks noGrp="1"/>
          </p:cNvSpPr>
          <p:nvPr>
            <p:ph/>
          </p:nvPr>
        </p:nvSpPr>
        <p:spPr>
          <a:xfrm>
            <a:off x="630000" y="1314360"/>
            <a:ext cx="7882560" cy="2878200"/>
          </a:xfrm>
          <a:prstGeom prst="rect">
            <a:avLst/>
          </a:prstGeom>
          <a:noFill/>
          <a:ln w="0">
            <a:noFill/>
          </a:ln>
        </p:spPr>
        <p:txBody>
          <a:bodyPr lIns="0" rIns="68400" tIns="35280" bIns="34200" anchor="t">
            <a:noAutofit/>
          </a:bodyPr>
          <a:p>
            <a:pPr>
              <a:lnSpc>
                <a:spcPct val="115000"/>
              </a:lnSpc>
              <a:tabLst>
                <a:tab algn="l" pos="0"/>
              </a:tabLst>
            </a:pPr>
            <a:r>
              <a:rPr b="0" lang="en-US" sz="1800" spc="-1" strike="noStrike">
                <a:solidFill>
                  <a:srgbClr val="000000"/>
                </a:solidFill>
                <a:latin typeface="Helvetica Neue Light"/>
                <a:ea typeface="Helvetica Neue Light"/>
              </a:rPr>
              <a:t>Because this course is about Terraform with AWS specifically, let’s talk about the S3 state backend:</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Uses a bucket and path to an object (the state file) in the bucket for a central place to store state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Supports locking using an AWS Dynamo DB table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See </a:t>
            </a:r>
            <a:r>
              <a:rPr b="0" lang="en-US" sz="1800" spc="-1" strike="noStrike" u="sng">
                <a:solidFill>
                  <a:srgbClr val="0000ff"/>
                </a:solidFill>
                <a:uFillTx/>
                <a:latin typeface="Helvetica Neue Light"/>
                <a:ea typeface="Helvetica Neue Light"/>
                <a:hlinkClick r:id="rId1"/>
              </a:rPr>
              <a:t>https://www.terraform.io/docs/backends/types/s3.html</a:t>
            </a:r>
            <a:r>
              <a:rPr b="0" lang="en-US" sz="1800" spc="-1" strike="noStrike">
                <a:solidFill>
                  <a:srgbClr val="000000"/>
                </a:solidFill>
                <a:latin typeface="Helvetica Neue Light"/>
                <a:ea typeface="Helvetica Neue Light"/>
              </a:rPr>
              <a:t> for more info</a:t>
            </a:r>
            <a:endParaRPr b="0" lang="en-US" sz="1800" spc="-1" strike="noStrike">
              <a:latin typeface="Arial"/>
            </a:endParaRPr>
          </a:p>
        </p:txBody>
      </p:sp>
      <p:sp>
        <p:nvSpPr>
          <p:cNvPr id="671"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75BA6DD0-C1CC-4AA5-A4DF-A353E6A0E90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10: S3 Backends</a:t>
            </a:r>
            <a:endParaRPr b="0" lang="en-US" sz="2300" spc="-1" strike="noStrike">
              <a:latin typeface="Arial"/>
            </a:endParaRPr>
          </a:p>
        </p:txBody>
      </p:sp>
      <p:sp>
        <p:nvSpPr>
          <p:cNvPr id="673" name="PlaceHolder 2"/>
          <p:cNvSpPr>
            <a:spLocks noGrp="1"/>
          </p:cNvSpPr>
          <p:nvPr>
            <p:ph/>
          </p:nvPr>
        </p:nvSpPr>
        <p:spPr>
          <a:xfrm>
            <a:off x="626760" y="1111320"/>
            <a:ext cx="7882560" cy="350856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10</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74"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C57CA733-CEE2-4B46-BD1A-3D6516BBDF0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11: Running an Application in AWS</a:t>
            </a:r>
            <a:endParaRPr b="0" lang="en-US" sz="2300" spc="-1" strike="noStrike">
              <a:latin typeface="Arial"/>
            </a:endParaRPr>
          </a:p>
        </p:txBody>
      </p:sp>
      <p:sp>
        <p:nvSpPr>
          <p:cNvPr id="676" name="PlaceHolder 2"/>
          <p:cNvSpPr>
            <a:spLocks noGrp="1"/>
          </p:cNvSpPr>
          <p:nvPr>
            <p:ph/>
          </p:nvPr>
        </p:nvSpPr>
        <p:spPr>
          <a:xfrm>
            <a:off x="626760" y="1111320"/>
            <a:ext cx="7882560" cy="350856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11</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77"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5255EE9D-6B5F-440A-B338-53F57064F91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a:t>
            </a:r>
            <a:endParaRPr b="0" lang="en-US" sz="2400" spc="-1" strike="noStrike">
              <a:latin typeface="Arial"/>
            </a:endParaRPr>
          </a:p>
        </p:txBody>
      </p:sp>
      <p:sp>
        <p:nvSpPr>
          <p:cNvPr id="679" name="PlaceHolder 2"/>
          <p:cNvSpPr>
            <a:spLocks noGrp="1"/>
          </p:cNvSpPr>
          <p:nvPr>
            <p:ph/>
          </p:nvPr>
        </p:nvSpPr>
        <p:spPr>
          <a:xfrm>
            <a:off x="626760" y="1133280"/>
            <a:ext cx="7882560" cy="348624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Let’s discuss some idea for experiments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should be just about armed with all the knowledge you need to explore any part of Terraform you like, groups encouraged!</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would be most useful to your actual work?</a:t>
            </a:r>
            <a:endParaRPr b="0" lang="en-US" sz="1800" spc="-1" strike="noStrike">
              <a:latin typeface="Arial"/>
            </a:endParaRPr>
          </a:p>
          <a:p>
            <a:pPr>
              <a:lnSpc>
                <a:spcPct val="115000"/>
              </a:lnSpc>
              <a:tabLst>
                <a:tab algn="l" pos="0"/>
              </a:tabLst>
            </a:pP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680"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ADAB1180-2FA5-4245-9FB3-DA85E9A562B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Time–Some Ideas</a:t>
            </a:r>
            <a:endParaRPr b="0" lang="en-US" sz="2400" spc="-1" strike="noStrike">
              <a:latin typeface="Arial"/>
            </a:endParaRPr>
          </a:p>
        </p:txBody>
      </p:sp>
      <p:sp>
        <p:nvSpPr>
          <p:cNvPr id="682" name="PlaceHolder 2"/>
          <p:cNvSpPr>
            <a:spLocks noGrp="1"/>
          </p:cNvSpPr>
          <p:nvPr>
            <p:ph/>
          </p:nvPr>
        </p:nvSpPr>
        <p:spPr>
          <a:xfrm>
            <a:off x="626760" y="1133280"/>
            <a:ext cx="7882560" cy="348624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How could you use Terraform from a server that has no internet access?</a:t>
            </a:r>
            <a:endParaRPr b="0" lang="en-US" sz="1800" spc="-1" strike="noStrike">
              <a:latin typeface="Arial"/>
            </a:endParaRPr>
          </a:p>
          <a:p>
            <a:pPr lvl="1" marL="343080" indent="-279360">
              <a:lnSpc>
                <a:spcPct val="115000"/>
              </a:lnSpc>
              <a:buClr>
                <a:srgbClr val="000000"/>
              </a:buClr>
              <a:buFont typeface="Helvetica Neue Light"/>
              <a:buChar char="○"/>
            </a:pPr>
            <a:r>
              <a:rPr b="1" lang="en-US" sz="1800" spc="-1" strike="noStrike">
                <a:solidFill>
                  <a:srgbClr val="000000"/>
                </a:solidFill>
                <a:latin typeface="Helvetica Neue Light"/>
                <a:ea typeface="Consolas"/>
              </a:rPr>
              <a:t>terraform import</a:t>
            </a:r>
            <a:r>
              <a:rPr b="0" lang="en-US" sz="1800" spc="-1" strike="noStrike">
                <a:solidFill>
                  <a:srgbClr val="000000"/>
                </a:solidFill>
                <a:latin typeface="Helvetica Neue Light"/>
                <a:ea typeface="Consolas"/>
              </a:rPr>
              <a:t>, </a:t>
            </a:r>
            <a:r>
              <a:rPr b="1" lang="en-US" sz="1800" spc="-1" strike="noStrike">
                <a:solidFill>
                  <a:srgbClr val="000000"/>
                </a:solidFill>
                <a:latin typeface="Helvetica Neue Light"/>
                <a:ea typeface="Consolas"/>
              </a:rPr>
              <a:t>terraform graph</a:t>
            </a:r>
            <a:endParaRPr b="0" lang="en-US" sz="1800" spc="-1" strike="noStrike">
              <a:latin typeface="Arial"/>
            </a:endParaRPr>
          </a:p>
          <a:p>
            <a:pPr lvl="1" marL="343080" indent="-279360">
              <a:lnSpc>
                <a:spcPct val="115000"/>
              </a:lnSpc>
              <a:buClr>
                <a:srgbClr val="000000"/>
              </a:buClr>
              <a:buFont typeface="Helvetica Neue Light"/>
              <a:buChar char="○"/>
            </a:pPr>
            <a:r>
              <a:rPr b="1" lang="en-US" sz="1800" spc="-1" strike="noStrike">
                <a:solidFill>
                  <a:srgbClr val="000000"/>
                </a:solidFill>
                <a:latin typeface="Helvetica Neue Light"/>
                <a:ea typeface="Consolas"/>
              </a:rPr>
              <a:t>tfenv</a:t>
            </a:r>
            <a:r>
              <a:rPr b="0" lang="en-US" sz="1800" spc="-1" strike="noStrike">
                <a:solidFill>
                  <a:srgbClr val="000000"/>
                </a:solidFill>
                <a:latin typeface="Helvetica Neue Light"/>
                <a:ea typeface="Helvetica Neue Light"/>
              </a:rPr>
              <a:t> for managing versions of the terraform binary</a:t>
            </a:r>
            <a:endParaRPr b="0" lang="en-US" sz="1800" spc="-1" strike="noStrike">
              <a:latin typeface="Arial"/>
            </a:endParaRPr>
          </a:p>
          <a:p>
            <a:pPr lvl="1"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Look at the </a:t>
            </a:r>
            <a:r>
              <a:rPr b="0" lang="en-US" sz="1800" spc="-1" strike="noStrike">
                <a:solidFill>
                  <a:srgbClr val="000000"/>
                </a:solidFill>
                <a:latin typeface="Helvetica Neue Light"/>
                <a:ea typeface="Consolas"/>
              </a:rPr>
              <a:t>student-environments</a:t>
            </a:r>
            <a:r>
              <a:rPr b="0" lang="en-US" sz="1800" spc="-1" strike="noStrike">
                <a:solidFill>
                  <a:srgbClr val="000000"/>
                </a:solidFill>
                <a:latin typeface="Helvetica Neue Light"/>
                <a:ea typeface="Helvetica Neue Light"/>
              </a:rPr>
              <a:t> terraform code in the repo. This is how I set up all of your student accounts/aliases in AWS in prep for this course. Can you identify ways that could be used to improve this terraform?</a:t>
            </a:r>
            <a:endParaRPr b="0" lang="en-US" sz="1800" spc="-1" strike="noStrike">
              <a:latin typeface="Arial"/>
            </a:endParaRPr>
          </a:p>
          <a:p>
            <a:pPr lvl="1"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gotchas: </a:t>
            </a:r>
            <a:r>
              <a:rPr b="0" lang="en-US" sz="1800" spc="-1" strike="noStrike" u="sng">
                <a:solidFill>
                  <a:srgbClr val="0000ff"/>
                </a:solidFill>
                <a:uFillTx/>
                <a:latin typeface="Helvetica Neue Light"/>
                <a:ea typeface="Helvetica Neue Light"/>
                <a:hlinkClick r:id="rId1"/>
              </a:rPr>
              <a:t>https://blog.gruntwork.io/terraform-tips-tricks-loops-if-statements-and-gotchas-f739bbae55f9</a:t>
            </a:r>
            <a:r>
              <a:rPr b="0" lang="en-US" sz="1800" spc="-1" strike="noStrike">
                <a:solidFill>
                  <a:srgbClr val="000000"/>
                </a:solidFill>
                <a:latin typeface="Helvetica Neue Light"/>
                <a:ea typeface="Helvetica Neue Light"/>
              </a:rPr>
              <a:t> and </a:t>
            </a:r>
            <a:r>
              <a:rPr b="0" lang="en-US" sz="1800" spc="-1" strike="noStrike" u="sng">
                <a:solidFill>
                  <a:srgbClr val="0000ff"/>
                </a:solidFill>
                <a:uFillTx/>
                <a:latin typeface="Helvetica Neue Light"/>
                <a:ea typeface="Helvetica Neue Light"/>
                <a:hlinkClick r:id="rId2"/>
              </a:rPr>
              <a:t>https://heap.io/blog/engineering/terraform-gotchas</a:t>
            </a:r>
            <a:r>
              <a:rPr b="0" lang="en-US" sz="1800" spc="-1" strike="noStrike">
                <a:solidFill>
                  <a:srgbClr val="000000"/>
                </a:solidFill>
                <a:latin typeface="Helvetica Neue Light"/>
                <a:ea typeface="Helvetica Neue Light"/>
              </a:rPr>
              <a:t> </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683"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9C4E987D-0ED8-40AB-9779-81404B5AC2F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pPr>
            <a:r>
              <a:rPr b="0" lang="en-US" sz="2400" spc="-1" strike="noStrike">
                <a:solidFill>
                  <a:srgbClr val="233445"/>
                </a:solidFill>
                <a:latin typeface="Helvetica Neue Light"/>
                <a:ea typeface="Helvetica Neue Light"/>
              </a:rPr>
              <a:t>Terraform and Security </a:t>
            </a:r>
            <a:endParaRPr b="0" lang="en-US" sz="2400" spc="-1" strike="noStrike">
              <a:latin typeface="Arial"/>
            </a:endParaRPr>
          </a:p>
        </p:txBody>
      </p:sp>
      <p:sp>
        <p:nvSpPr>
          <p:cNvPr id="685" name="PlaceHolder 2"/>
          <p:cNvSpPr>
            <a:spLocks noGrp="1"/>
          </p:cNvSpPr>
          <p:nvPr>
            <p:ph/>
          </p:nvPr>
        </p:nvSpPr>
        <p:spPr>
          <a:xfrm>
            <a:off x="621000" y="1134000"/>
            <a:ext cx="7882560" cy="3508560"/>
          </a:xfrm>
          <a:prstGeom prst="rect">
            <a:avLst/>
          </a:prstGeom>
          <a:noFill/>
          <a:ln w="0">
            <a:noFill/>
          </a:ln>
        </p:spPr>
        <p:txBody>
          <a:bodyPr lIns="67680" rIns="68400" tIns="35280" bIns="34200" anchor="t">
            <a:noAutofit/>
          </a:bodyPr>
          <a:p>
            <a:pPr marL="457200" indent="-343080">
              <a:lnSpc>
                <a:spcPct val="90000"/>
              </a:lnSpc>
              <a:spcBef>
                <a:spcPts val="799"/>
              </a:spcBef>
              <a:buClr>
                <a:srgbClr val="3f3f3f"/>
              </a:buClr>
              <a:buFont typeface="Helvetica Neue Light"/>
              <a:buChar char="•"/>
            </a:pPr>
            <a:r>
              <a:rPr b="1" lang="en-US" sz="1800" spc="-1" strike="noStrike">
                <a:solidFill>
                  <a:srgbClr val="3f3f3f"/>
                </a:solidFill>
                <a:latin typeface="Helvetica Neue Light"/>
                <a:ea typeface="Helvetica Neue Light"/>
              </a:rPr>
              <a:t>At resource level:</a:t>
            </a:r>
            <a:endParaRPr b="0" lang="en-US" sz="18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Follow best practices of your cloud provider</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Use HTTPS/TLS</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Don’t leave unused ports open</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Encrypt EVERYTHING!</a:t>
            </a:r>
            <a:endParaRPr b="0" lang="en-US" sz="1700" spc="-1" strike="noStrike">
              <a:latin typeface="Arial"/>
            </a:endParaRPr>
          </a:p>
          <a:p>
            <a:pPr marL="457200" indent="-343080">
              <a:lnSpc>
                <a:spcPct val="90000"/>
              </a:lnSpc>
              <a:spcBef>
                <a:spcPts val="799"/>
              </a:spcBef>
              <a:buClr>
                <a:srgbClr val="3f3f3f"/>
              </a:buClr>
              <a:buFont typeface="Helvetica Neue Light"/>
              <a:buChar char="•"/>
            </a:pPr>
            <a:r>
              <a:rPr b="1" lang="en-US" sz="1800" spc="-1" strike="noStrike">
                <a:solidFill>
                  <a:srgbClr val="3f3f3f"/>
                </a:solidFill>
                <a:latin typeface="Helvetica Neue Light"/>
                <a:ea typeface="Helvetica Neue Light"/>
              </a:rPr>
              <a:t>At code level:</a:t>
            </a:r>
            <a:endParaRPr b="0" lang="en-US" sz="18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Don’t pass secrets in plain text</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Write modules for commonly used configurations</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Use a static code scanner</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Tag EVERYTHING!</a:t>
            </a:r>
            <a:endParaRPr b="0" lang="en-US" sz="1700" spc="-1" strike="noStrike">
              <a:latin typeface="Arial"/>
            </a:endParaRPr>
          </a:p>
        </p:txBody>
      </p:sp>
      <p:sp>
        <p:nvSpPr>
          <p:cNvPr id="686"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1379BB8F-865E-480B-9895-532082D5DAD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Introductions: First You, Then Me</a:t>
            </a:r>
            <a:endParaRPr b="0" lang="en-US" sz="2400" spc="-1" strike="noStrike">
              <a:latin typeface="Arial"/>
            </a:endParaRPr>
          </a:p>
        </p:txBody>
      </p:sp>
      <p:sp>
        <p:nvSpPr>
          <p:cNvPr id="363" name="PlaceHolder 2"/>
          <p:cNvSpPr>
            <a:spLocks noGrp="1"/>
          </p:cNvSpPr>
          <p:nvPr>
            <p:ph/>
          </p:nvPr>
        </p:nvSpPr>
        <p:spPr>
          <a:xfrm>
            <a:off x="621000" y="1134000"/>
            <a:ext cx="7882560" cy="350856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Name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Job Role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What do you hope to get out of the course?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Fun Fact</a:t>
            </a:r>
            <a:endParaRPr b="0" lang="en-US" sz="2400" spc="-1" strike="noStrike">
              <a:latin typeface="Arial"/>
            </a:endParaRPr>
          </a:p>
        </p:txBody>
      </p:sp>
      <p:sp>
        <p:nvSpPr>
          <p:cNvPr id="364"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BF47863D-23C5-4C29-BDCB-3B6BBCBBCE6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0">
                                  <p:stCondLst>
                                    <p:cond delay="0"/>
                                  </p:stCondLst>
                                  <p:childTnLst>
                                    <p:set>
                                      <p:cBhvr>
                                        <p:cTn id="64" dur="1" fill="hold">
                                          <p:stCondLst>
                                            <p:cond delay="0"/>
                                          </p:stCondLst>
                                        </p:cTn>
                                        <p:tgtEl>
                                          <p:spTgt spid="363"/>
                                        </p:tgtEl>
                                        <p:attrNameLst>
                                          <p:attrName>style.visibility</p:attrName>
                                        </p:attrNameLst>
                                      </p:cBhvr>
                                      <p:to>
                                        <p:strVal val="visible"/>
                                      </p:to>
                                    </p:set>
                                    <p:animEffect filter="fade" transition="in">
                                      <p:cBhvr additive="repl">
                                        <p:cTn id="65" dur="1000"/>
                                        <p:tgtEl>
                                          <p:spTgt spid="363"/>
                                        </p:tgtEl>
                                      </p:cBhvr>
                                    </p:animEffect>
                                  </p:childTnLst>
                                </p:cTn>
                              </p:par>
                            </p:childTnLst>
                          </p:cTn>
                        </p:par>
                      </p:childTnLst>
                    </p:cTn>
                  </p:par>
                  <p:par>
                    <p:cTn id="66" fill="hold">
                      <p:stCondLst>
                        <p:cond delay="indefinite"/>
                      </p:stCondLst>
                      <p:childTnLst>
                        <p:par>
                          <p:cTn id="67" fill="hold">
                            <p:stCondLst>
                              <p:cond delay="0"/>
                            </p:stCondLst>
                            <p:childTnLst>
                              <p:par>
                                <p:cTn id="68" nodeType="clickEffect" fill="hold" presetClass="entr" presetID="1">
                                  <p:stCondLst>
                                    <p:cond delay="0"/>
                                  </p:stCondLst>
                                  <p:childTnLst>
                                    <p:set>
                                      <p:cBhvr>
                                        <p:cTn id="69" dur="1" fill="hold">
                                          <p:stCondLst>
                                            <p:cond delay="0"/>
                                          </p:stCondLst>
                                        </p:cTn>
                                        <p:tgtEl>
                                          <p:spTgt spid="363">
                                            <p:txEl>
                                              <p:pRg st="0" end="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
                                  <p:stCondLst>
                                    <p:cond delay="0"/>
                                  </p:stCondLst>
                                  <p:childTnLst>
                                    <p:set>
                                      <p:cBhvr>
                                        <p:cTn id="73" dur="1" fill="hold">
                                          <p:stCondLst>
                                            <p:cond delay="0"/>
                                          </p:stCondLst>
                                        </p:cTn>
                                        <p:tgtEl>
                                          <p:spTgt spid="363">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363">
                                            <p:txEl>
                                              <p:pRg st="4" end="4"/>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
                                  <p:stCondLst>
                                    <p:cond delay="0"/>
                                  </p:stCondLst>
                                  <p:childTnLst>
                                    <p:set>
                                      <p:cBhvr>
                                        <p:cTn id="81" dur="1" fill="hold">
                                          <p:stCondLst>
                                            <p:cond delay="0"/>
                                          </p:stCondLst>
                                        </p:cTn>
                                        <p:tgtEl>
                                          <p:spTgt spid="36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title"/>
          </p:nvPr>
        </p:nvSpPr>
        <p:spPr>
          <a:xfrm>
            <a:off x="714240" y="243000"/>
            <a:ext cx="8422560" cy="67968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Cloud/Enterprise</a:t>
            </a:r>
            <a:endParaRPr b="0" lang="en-US" sz="2400" spc="-1" strike="noStrike">
              <a:latin typeface="Arial"/>
            </a:endParaRPr>
          </a:p>
        </p:txBody>
      </p:sp>
      <p:sp>
        <p:nvSpPr>
          <p:cNvPr id="688" name="PlaceHolder 2"/>
          <p:cNvSpPr>
            <a:spLocks noGrp="1"/>
          </p:cNvSpPr>
          <p:nvPr>
            <p:ph/>
          </p:nvPr>
        </p:nvSpPr>
        <p:spPr>
          <a:xfrm>
            <a:off x="621000" y="1134000"/>
            <a:ext cx="7882560" cy="3508560"/>
          </a:xfrm>
          <a:prstGeom prst="rect">
            <a:avLst/>
          </a:prstGeom>
          <a:noFill/>
          <a:ln w="0">
            <a:noFill/>
          </a:ln>
        </p:spPr>
        <p:txBody>
          <a:bodyPr lIns="0" rIns="0" tIns="0" bIns="0" anchor="t">
            <a:normAutofit fontScale="89000"/>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Platform for running Terraform jobs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Same platform, two different configurations:</a:t>
            </a:r>
            <a:endParaRPr b="0" lang="en-US" sz="1800" spc="-1" strike="noStrike">
              <a:latin typeface="Arial"/>
            </a:endParaRPr>
          </a:p>
          <a:p>
            <a:pPr lvl="1" marL="864000" indent="-324000">
              <a:lnSpc>
                <a:spcPct val="100000"/>
              </a:lnSpc>
              <a:spcBef>
                <a:spcPts val="1134"/>
              </a:spcBef>
              <a:buClr>
                <a:srgbClr val="000000"/>
              </a:buClr>
              <a:buSzPct val="75000"/>
              <a:buFont typeface="Wingdings" charset="2"/>
              <a:buChar char=""/>
            </a:pPr>
            <a:r>
              <a:rPr b="0" lang="en-US" sz="1800" spc="-1" strike="noStrike">
                <a:solidFill>
                  <a:srgbClr val="000000"/>
                </a:solidFill>
                <a:latin typeface="Helvetica Neue Light"/>
              </a:rPr>
              <a:t>Cloud</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write the Terraform code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configure the runtime (Env vars, deploy conditions, etc.)</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Hashicorp runs/manages the platform</a:t>
            </a:r>
            <a:endParaRPr b="0" lang="en-US" sz="1800" spc="-1" strike="noStrike">
              <a:latin typeface="Arial"/>
            </a:endParaRPr>
          </a:p>
          <a:p>
            <a:pPr lvl="1" marL="864000" indent="-324000">
              <a:lnSpc>
                <a:spcPct val="100000"/>
              </a:lnSpc>
              <a:spcBef>
                <a:spcPts val="1134"/>
              </a:spcBef>
              <a:buClr>
                <a:srgbClr val="000000"/>
              </a:buClr>
              <a:buSzPct val="75000"/>
              <a:buFont typeface="Wingdings" charset="2"/>
              <a:buChar char=""/>
            </a:pPr>
            <a:r>
              <a:rPr b="0" lang="en-US" sz="1800" spc="-1" strike="noStrike">
                <a:solidFill>
                  <a:srgbClr val="000000"/>
                </a:solidFill>
                <a:latin typeface="Helvetica Neue Light"/>
              </a:rPr>
              <a:t>Enterprise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write the Terraform code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configure the runtime (Env vars, deploy conditions, etc.)</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run/manage the platform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714240" y="243000"/>
            <a:ext cx="8422560" cy="67968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Terminology</a:t>
            </a:r>
            <a:endParaRPr b="0" lang="en-US" sz="2400" spc="-1" strike="noStrike">
              <a:latin typeface="Arial"/>
            </a:endParaRPr>
          </a:p>
        </p:txBody>
      </p:sp>
      <p:sp>
        <p:nvSpPr>
          <p:cNvPr id="690" name="PlaceHolder 2"/>
          <p:cNvSpPr>
            <a:spLocks noGrp="1"/>
          </p:cNvSpPr>
          <p:nvPr>
            <p:ph/>
          </p:nvPr>
        </p:nvSpPr>
        <p:spPr>
          <a:xfrm>
            <a:off x="621000" y="1134000"/>
            <a:ext cx="7882560" cy="3508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Organizations –</a:t>
            </a:r>
            <a:r>
              <a:rPr b="0" lang="en-US" sz="1800" spc="-1" strike="noStrike">
                <a:solidFill>
                  <a:srgbClr val="000000"/>
                </a:solidFill>
                <a:latin typeface="Helvetica Neue Light"/>
              </a:rPr>
              <a:t> A private space where teams can share different infrastructure workspaces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Workspaces –</a:t>
            </a:r>
            <a:r>
              <a:rPr b="0" lang="en-US" sz="1800" spc="-1" strike="noStrike">
                <a:solidFill>
                  <a:srgbClr val="000000"/>
                </a:solidFill>
                <a:latin typeface="Helvetica Neue Light"/>
              </a:rPr>
              <a:t> A shared infrastructure space, has it’s own variables, state and configuration.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VCS Provider –</a:t>
            </a:r>
            <a:r>
              <a:rPr b="0" lang="en-US" sz="1800" spc="-1" strike="noStrike">
                <a:solidFill>
                  <a:srgbClr val="000000"/>
                </a:solidFill>
                <a:latin typeface="Helvetica Neue Light"/>
              </a:rPr>
              <a:t> An external code repository, I.E. GitHub, Bitbucket, Gitlab, etc...</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Runs – </a:t>
            </a:r>
            <a:r>
              <a:rPr b="0" lang="en-US" sz="1800" spc="-1" strike="noStrike">
                <a:solidFill>
                  <a:srgbClr val="000000"/>
                </a:solidFill>
                <a:latin typeface="Helvetica Neue Light"/>
              </a:rPr>
              <a:t>One or more execution(s) of terraform plan, terraform apply</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States –</a:t>
            </a:r>
            <a:r>
              <a:rPr b="0" lang="en-US" sz="1800" spc="-1" strike="noStrike">
                <a:solidFill>
                  <a:srgbClr val="000000"/>
                </a:solidFill>
                <a:latin typeface="Helvetica Neue Light"/>
              </a:rPr>
              <a:t> History of changes in Terraform state between runs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714240" y="243000"/>
            <a:ext cx="8422560" cy="67968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Terminology</a:t>
            </a:r>
            <a:endParaRPr b="0" lang="en-US" sz="2400" spc="-1" strike="noStrike">
              <a:latin typeface="Arial"/>
            </a:endParaRPr>
          </a:p>
        </p:txBody>
      </p:sp>
      <p:pic>
        <p:nvPicPr>
          <p:cNvPr id="692" name="" descr=""/>
          <p:cNvPicPr/>
          <p:nvPr/>
        </p:nvPicPr>
        <p:blipFill>
          <a:blip r:embed="rId1"/>
          <a:stretch/>
        </p:blipFill>
        <p:spPr>
          <a:xfrm>
            <a:off x="360" y="1445760"/>
            <a:ext cx="9142560" cy="2896560"/>
          </a:xfrm>
          <a:prstGeom prst="rect">
            <a:avLst/>
          </a:prstGeom>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title"/>
          </p:nvPr>
        </p:nvSpPr>
        <p:spPr>
          <a:xfrm>
            <a:off x="714240" y="243000"/>
            <a:ext cx="8422560" cy="67968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Workflow Types</a:t>
            </a:r>
            <a:endParaRPr b="0" lang="en-US" sz="2400" spc="-1" strike="noStrike">
              <a:latin typeface="Arial"/>
            </a:endParaRPr>
          </a:p>
        </p:txBody>
      </p:sp>
      <p:sp>
        <p:nvSpPr>
          <p:cNvPr id="694" name="PlaceHolder 2"/>
          <p:cNvSpPr>
            <a:spLocks noGrp="1"/>
          </p:cNvSpPr>
          <p:nvPr>
            <p:ph/>
          </p:nvPr>
        </p:nvSpPr>
        <p:spPr>
          <a:xfrm>
            <a:off x="621000" y="1134000"/>
            <a:ext cx="7882560" cy="3508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Version Control Workflow –</a:t>
            </a:r>
            <a:r>
              <a:rPr b="0" lang="en-US" sz="1800" spc="-1" strike="noStrike">
                <a:solidFill>
                  <a:srgbClr val="000000"/>
                </a:solidFill>
                <a:latin typeface="Helvetica Neue Light"/>
              </a:rPr>
              <a:t> Polls VCS for changes to repository, can configure branch, directory, approvals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CLI-driven Workflow –</a:t>
            </a:r>
            <a:r>
              <a:rPr b="0" lang="en-US" sz="1800" spc="-1" strike="noStrike">
                <a:solidFill>
                  <a:srgbClr val="000000"/>
                </a:solidFill>
                <a:latin typeface="Helvetica Neue Light"/>
              </a:rPr>
              <a:t> Link local files, state, run from Terraform Cloud backend</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API-driven Workflow –</a:t>
            </a:r>
            <a:r>
              <a:rPr b="0" lang="en-US" sz="1800" spc="-1" strike="noStrike">
                <a:solidFill>
                  <a:srgbClr val="000000"/>
                </a:solidFill>
                <a:latin typeface="Helvetica Neue Light"/>
              </a:rPr>
              <a:t> Invoke Terraform Cloud APIs from other systems to start new runs (eg: Jenkins, GitHub actions, on-prem,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714240" y="243000"/>
            <a:ext cx="8422560" cy="67968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Cloud/Enterprise Advantages</a:t>
            </a:r>
            <a:endParaRPr b="0" lang="en-US" sz="2400" spc="-1" strike="noStrike">
              <a:latin typeface="Arial"/>
            </a:endParaRPr>
          </a:p>
        </p:txBody>
      </p:sp>
      <p:sp>
        <p:nvSpPr>
          <p:cNvPr id="696" name="PlaceHolder 2"/>
          <p:cNvSpPr>
            <a:spLocks noGrp="1"/>
          </p:cNvSpPr>
          <p:nvPr>
            <p:ph/>
          </p:nvPr>
        </p:nvSpPr>
        <p:spPr>
          <a:xfrm>
            <a:off x="621000" y="1134000"/>
            <a:ext cx="7882560" cy="3508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Central point of control for infra</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Private Module Repository</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Cost Estimation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Graphical view of infra changes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Audit Logging (Enterprise)</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SAML SSO (Enterprise)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714240" y="243000"/>
            <a:ext cx="8422560" cy="67968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Sentinel</a:t>
            </a:r>
            <a:endParaRPr b="0" lang="en-US" sz="2400" spc="-1" strike="noStrike">
              <a:latin typeface="Arial"/>
            </a:endParaRPr>
          </a:p>
        </p:txBody>
      </p:sp>
      <p:sp>
        <p:nvSpPr>
          <p:cNvPr id="698" name="PlaceHolder 2"/>
          <p:cNvSpPr>
            <a:spLocks noGrp="1"/>
          </p:cNvSpPr>
          <p:nvPr>
            <p:ph/>
          </p:nvPr>
        </p:nvSpPr>
        <p:spPr>
          <a:xfrm>
            <a:off x="621000" y="1134000"/>
            <a:ext cx="7882560" cy="3508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Policy-as-code framework for Terraform Cloud/Enterprise</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Write assertions for Terraform runs</a:t>
            </a:r>
            <a:endParaRPr b="0" lang="en-US" sz="1800" spc="-1" strike="noStrike">
              <a:latin typeface="Arial"/>
            </a:endParaRPr>
          </a:p>
        </p:txBody>
      </p:sp>
      <p:pic>
        <p:nvPicPr>
          <p:cNvPr id="699" name="" descr=""/>
          <p:cNvPicPr/>
          <p:nvPr/>
        </p:nvPicPr>
        <p:blipFill>
          <a:blip r:embed="rId1"/>
          <a:stretch/>
        </p:blipFill>
        <p:spPr>
          <a:xfrm>
            <a:off x="685800" y="2057400"/>
            <a:ext cx="7681680" cy="2761560"/>
          </a:xfrm>
          <a:prstGeom prst="rect">
            <a:avLst/>
          </a:prstGeom>
          <a:ln w="0">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714240" y="243000"/>
            <a:ext cx="8422560" cy="67968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Sentinel Imports</a:t>
            </a:r>
            <a:endParaRPr b="0" lang="en-US" sz="2400" spc="-1" strike="noStrike">
              <a:latin typeface="Arial"/>
            </a:endParaRPr>
          </a:p>
        </p:txBody>
      </p:sp>
      <p:sp>
        <p:nvSpPr>
          <p:cNvPr id="701" name="PlaceHolder 2"/>
          <p:cNvSpPr>
            <a:spLocks noGrp="1"/>
          </p:cNvSpPr>
          <p:nvPr>
            <p:ph/>
          </p:nvPr>
        </p:nvSpPr>
        <p:spPr>
          <a:xfrm>
            <a:off x="621000" y="1134000"/>
            <a:ext cx="7882560" cy="3508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tfplan – </a:t>
            </a:r>
            <a:r>
              <a:rPr b="0" lang="en-US" sz="1800" spc="-1" strike="noStrike">
                <a:solidFill>
                  <a:srgbClr val="000000"/>
                </a:solidFill>
                <a:latin typeface="Helvetica Neue Light"/>
              </a:rPr>
              <a:t>Gives access to Terraform plan in the current run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tfconfig – </a:t>
            </a:r>
            <a:r>
              <a:rPr b="0" lang="en-US" sz="1800" spc="-1" strike="noStrike">
                <a:solidFill>
                  <a:srgbClr val="000000"/>
                </a:solidFill>
                <a:latin typeface="Helvetica Neue Light"/>
              </a:rPr>
              <a:t>Gives access to *.tf files in the current run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tfstate – </a:t>
            </a:r>
            <a:r>
              <a:rPr b="0" lang="en-US" sz="1800" spc="-1" strike="noStrike">
                <a:solidFill>
                  <a:srgbClr val="000000"/>
                </a:solidFill>
                <a:latin typeface="Helvetica Neue Light"/>
              </a:rPr>
              <a:t>Gives access to the Terraform state of the workspace and current run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tfrun – </a:t>
            </a:r>
            <a:r>
              <a:rPr b="0" lang="en-US" sz="1800" spc="-1" strike="noStrike">
                <a:solidFill>
                  <a:srgbClr val="000000"/>
                </a:solidFill>
                <a:latin typeface="Helvetica Neue Light"/>
              </a:rPr>
              <a:t>Gives access to the workspace and cost estimate data of current run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title"/>
          </p:nvPr>
        </p:nvSpPr>
        <p:spPr>
          <a:xfrm>
            <a:off x="3620880" y="792000"/>
            <a:ext cx="5477760" cy="712800"/>
          </a:xfrm>
          <a:prstGeom prst="rect">
            <a:avLst/>
          </a:prstGeom>
          <a:noFill/>
          <a:ln w="0">
            <a:noFill/>
          </a:ln>
        </p:spPr>
        <p:txBody>
          <a:bodyPr lIns="0" rIns="68400" tIns="0" bIns="27000" anchor="ctr">
            <a:noAutofit/>
          </a:bodyPr>
          <a:p>
            <a:pPr marL="50760" algn="ctr">
              <a:lnSpc>
                <a:spcPct val="100000"/>
              </a:lnSpc>
              <a:tabLst>
                <a:tab algn="l" pos="0"/>
              </a:tabLst>
            </a:pPr>
            <a:r>
              <a:rPr b="1" i="1" lang="en-US" sz="2400" spc="-1" strike="noStrike">
                <a:solidFill>
                  <a:srgbClr val="f17e3a"/>
                </a:solidFill>
                <a:latin typeface="Helvetica Neue"/>
                <a:ea typeface="Helvetica Neue"/>
              </a:rPr>
              <a:t>YOU’RE NOW READY FOR THE WILD WORLD OF TERRAFORM</a:t>
            </a:r>
            <a:endParaRPr b="0" lang="en-US" sz="2400" spc="-1" strike="noStrike">
              <a:latin typeface="Arial"/>
            </a:endParaRPr>
          </a:p>
          <a:p>
            <a:pPr marL="50760" algn="ctr">
              <a:lnSpc>
                <a:spcPct val="100000"/>
              </a:lnSpc>
              <a:tabLst>
                <a:tab algn="l" pos="0"/>
              </a:tabLst>
            </a:pPr>
            <a:endParaRPr b="0" lang="en-US" sz="2400" spc="-1" strike="noStrike">
              <a:latin typeface="Arial"/>
            </a:endParaRPr>
          </a:p>
          <a:p>
            <a:pPr marL="50760" algn="ctr">
              <a:lnSpc>
                <a:spcPct val="100000"/>
              </a:lnSpc>
              <a:tabLst>
                <a:tab algn="l" pos="0"/>
              </a:tabLst>
            </a:pPr>
            <a:r>
              <a:rPr b="0" i="1" lang="en-US" sz="2400" spc="-1" strike="noStrike">
                <a:solidFill>
                  <a:srgbClr val="233445"/>
                </a:solidFill>
                <a:latin typeface="Helvetica Neue Light"/>
                <a:ea typeface="Helvetica Neue Light"/>
              </a:rPr>
              <a:t>THANKS FOR BEING HERE!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should I do now?</a:t>
            </a:r>
            <a:endParaRPr b="0" lang="en-US" sz="2400" spc="-1" strike="noStrike">
              <a:latin typeface="Arial"/>
            </a:endParaRPr>
          </a:p>
        </p:txBody>
      </p:sp>
      <p:sp>
        <p:nvSpPr>
          <p:cNvPr id="704" name="PlaceHolder 2"/>
          <p:cNvSpPr>
            <a:spLocks noGrp="1"/>
          </p:cNvSpPr>
          <p:nvPr>
            <p:ph/>
          </p:nvPr>
        </p:nvSpPr>
        <p:spPr>
          <a:xfrm>
            <a:off x="626760" y="1143360"/>
            <a:ext cx="7882560" cy="3476880"/>
          </a:xfrm>
          <a:prstGeom prst="rect">
            <a:avLst/>
          </a:prstGeom>
          <a:noFill/>
          <a:ln w="0">
            <a:noFill/>
          </a:ln>
        </p:spPr>
        <p:txBody>
          <a:bodyPr lIns="0" rIns="68400" tIns="35280" bIns="34200" anchor="t">
            <a:noAutofit/>
          </a:bodyPr>
          <a:p>
            <a:pPr>
              <a:lnSpc>
                <a:spcPct val="115000"/>
              </a:lnSpc>
              <a:tabLst>
                <a:tab algn="l" pos="0"/>
              </a:tabLst>
            </a:pPr>
            <a:endParaRPr b="0" lang="en-US" sz="32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Get in touch at any time: </a:t>
            </a:r>
            <a:r>
              <a:rPr b="0" lang="en-US" sz="1800" spc="-1" strike="noStrike" u="sng">
                <a:solidFill>
                  <a:srgbClr val="0563c1"/>
                </a:solidFill>
                <a:uFillTx/>
                <a:latin typeface="Helvetica Neue Light"/>
                <a:ea typeface="Helvetica Neue Light"/>
              </a:rPr>
              <a:t>chris@devbyaccident.com</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Take what you’ve learned, experiment, and then experiment some more!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Get involved in the Terraform community</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Follow releases, Github issues, etc.</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It’s the best way to stay up on the current state of affairs!</a:t>
            </a:r>
            <a:endParaRPr b="0" lang="en-US" sz="1700" spc="-1" strike="noStrike">
              <a:latin typeface="Arial"/>
            </a:endParaRPr>
          </a:p>
        </p:txBody>
      </p:sp>
      <p:sp>
        <p:nvSpPr>
          <p:cNvPr id="705"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9F246278-6516-43B1-AFEF-88CE580EF24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C83216EB-5E31-46E0-8254-EDC6A5FAD9C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707" name="Google Shape;913;p129" descr=""/>
          <p:cNvPicPr/>
          <p:nvPr/>
        </p:nvPicPr>
        <p:blipFill>
          <a:blip r:embed="rId1"/>
          <a:stretch/>
        </p:blipFill>
        <p:spPr>
          <a:xfrm>
            <a:off x="0" y="0"/>
            <a:ext cx="9140400" cy="51422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Class Structure</a:t>
            </a:r>
            <a:endParaRPr b="0" lang="en-US" sz="2400" spc="-1" strike="noStrike">
              <a:latin typeface="Arial"/>
            </a:endParaRPr>
          </a:p>
        </p:txBody>
      </p:sp>
      <p:sp>
        <p:nvSpPr>
          <p:cNvPr id="366" name="PlaceHolder 2"/>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A03B6FE6-461D-4681-A545-28ED73CE744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grpSp>
        <p:nvGrpSpPr>
          <p:cNvPr id="367" name="Google Shape;134;p23"/>
          <p:cNvGrpSpPr/>
          <p:nvPr/>
        </p:nvGrpSpPr>
        <p:grpSpPr>
          <a:xfrm>
            <a:off x="3164400" y="1297800"/>
            <a:ext cx="2814120" cy="3084840"/>
            <a:chOff x="3164400" y="1297800"/>
            <a:chExt cx="2814120" cy="3084840"/>
          </a:xfrm>
        </p:grpSpPr>
        <p:sp>
          <p:nvSpPr>
            <p:cNvPr id="368" name="Google Shape;135;p23"/>
            <p:cNvSpPr/>
            <p:nvPr/>
          </p:nvSpPr>
          <p:spPr>
            <a:xfrm>
              <a:off x="4572000" y="2019240"/>
              <a:ext cx="360" cy="45936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369" name="Google Shape;138;p23"/>
            <p:cNvSpPr/>
            <p:nvPr/>
          </p:nvSpPr>
          <p:spPr>
            <a:xfrm>
              <a:off x="4572000" y="3201840"/>
              <a:ext cx="360" cy="45936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370" name="Google Shape;136;p23"/>
            <p:cNvSpPr/>
            <p:nvPr/>
          </p:nvSpPr>
          <p:spPr>
            <a:xfrm>
              <a:off x="3164400" y="1297800"/>
              <a:ext cx="2814120" cy="720000"/>
            </a:xfrm>
            <a:prstGeom prst="rect">
              <a:avLst/>
            </a:prstGeom>
            <a:solidFill>
              <a:srgbClr val="fb8c00"/>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Discussion</a:t>
              </a:r>
              <a:endParaRPr b="0" lang="en-US" sz="1800" spc="-1" strike="noStrike">
                <a:latin typeface="Arial"/>
              </a:endParaRPr>
            </a:p>
          </p:txBody>
        </p:sp>
        <p:sp>
          <p:nvSpPr>
            <p:cNvPr id="371" name="Google Shape;137;p23"/>
            <p:cNvSpPr/>
            <p:nvPr/>
          </p:nvSpPr>
          <p:spPr>
            <a:xfrm>
              <a:off x="3164400" y="2480040"/>
              <a:ext cx="2814120" cy="720000"/>
            </a:xfrm>
            <a:prstGeom prst="rect">
              <a:avLst/>
            </a:prstGeom>
            <a:solidFill>
              <a:srgbClr val="f46524"/>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Exercises</a:t>
              </a:r>
              <a:endParaRPr b="0" lang="en-US" sz="1800" spc="-1" strike="noStrike">
                <a:latin typeface="Arial"/>
              </a:endParaRPr>
            </a:p>
          </p:txBody>
        </p:sp>
        <p:sp>
          <p:nvSpPr>
            <p:cNvPr id="372" name="Google Shape;139;p23"/>
            <p:cNvSpPr/>
            <p:nvPr/>
          </p:nvSpPr>
          <p:spPr>
            <a:xfrm>
              <a:off x="3164400" y="3662640"/>
              <a:ext cx="2814120" cy="720000"/>
            </a:xfrm>
            <a:prstGeom prst="rect">
              <a:avLst/>
            </a:prstGeom>
            <a:solidFill>
              <a:srgbClr val="ff0000"/>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Experiments</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Some Notes about Terraform</a:t>
            </a:r>
            <a:endParaRPr b="0" lang="en-US" sz="2400" spc="-1" strike="noStrike">
              <a:latin typeface="Arial"/>
            </a:endParaRPr>
          </a:p>
        </p:txBody>
      </p:sp>
      <p:sp>
        <p:nvSpPr>
          <p:cNvPr id="374" name="PlaceHolder 2"/>
          <p:cNvSpPr>
            <a:spLocks noGrp="1"/>
          </p:cNvSpPr>
          <p:nvPr>
            <p:ph/>
          </p:nvPr>
        </p:nvSpPr>
        <p:spPr>
          <a:xfrm>
            <a:off x="621000" y="1134000"/>
            <a:ext cx="7882560" cy="3508560"/>
          </a:xfrm>
          <a:prstGeom prst="rect">
            <a:avLst/>
          </a:prstGeom>
          <a:noFill/>
          <a:ln w="0">
            <a:noFill/>
          </a:ln>
        </p:spPr>
        <p:txBody>
          <a:bodyPr lIns="67680" rIns="68400" tIns="35280" bIns="34200" anchor="t">
            <a:noAutofit/>
          </a:bodyPr>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Terraform released version v1.0 in June 2021</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a:solidFill>
                  <a:srgbClr val="3f3f3f"/>
                </a:solidFill>
                <a:latin typeface="Helvetica Neue Light"/>
                <a:ea typeface="Helvetica Neue Light"/>
              </a:rPr>
              <a:t>Backwards Compatible with v0.15.5 and up</a:t>
            </a:r>
            <a:endParaRPr b="0" lang="en-US" sz="17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1"/>
              </a:rPr>
              <a:t>https://www.hashicorp.com/blog/announcing-hashicorp-terraform-1-0-general-availability</a:t>
            </a:r>
            <a:endParaRPr b="0" lang="en-US" sz="1700" spc="-1" strike="noStrike">
              <a:latin typeface="Arial"/>
            </a:endParaRPr>
          </a:p>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You will be spending a lot of time in the docs</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2"/>
              </a:rPr>
              <a:t>https://www.terraform.io/docs/</a:t>
            </a:r>
            <a:endParaRPr b="0" lang="en-US" sz="1700" spc="-1" strike="noStrike">
              <a:latin typeface="Arial"/>
            </a:endParaRPr>
          </a:p>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There is a certification path</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3"/>
              </a:rPr>
              <a:t>https://www.hashicorp.com/certification#hashicorp-certified-terraform-associate</a:t>
            </a:r>
            <a:endParaRPr b="0" lang="en-US" sz="1700" spc="-1" strike="noStrike">
              <a:latin typeface="Arial"/>
            </a:endParaRPr>
          </a:p>
        </p:txBody>
      </p:sp>
      <p:sp>
        <p:nvSpPr>
          <p:cNvPr id="375"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D9AF2BCA-EF6A-41B8-A36D-DF88F78948C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Other Good Sources for Learning</a:t>
            </a:r>
            <a:endParaRPr b="0" lang="en-US" sz="2400" spc="-1" strike="noStrike">
              <a:latin typeface="Arial"/>
            </a:endParaRPr>
          </a:p>
        </p:txBody>
      </p:sp>
      <p:sp>
        <p:nvSpPr>
          <p:cNvPr id="377" name="PlaceHolder 2"/>
          <p:cNvSpPr>
            <a:spLocks noGrp="1"/>
          </p:cNvSpPr>
          <p:nvPr>
            <p:ph/>
          </p:nvPr>
        </p:nvSpPr>
        <p:spPr>
          <a:xfrm>
            <a:off x="621000" y="1134000"/>
            <a:ext cx="7882560" cy="3508560"/>
          </a:xfrm>
          <a:prstGeom prst="rect">
            <a:avLst/>
          </a:prstGeom>
          <a:noFill/>
          <a:ln w="0">
            <a:noFill/>
          </a:ln>
        </p:spPr>
        <p:txBody>
          <a:bodyPr lIns="67680" rIns="68400" tIns="35280" bIns="34200" anchor="t">
            <a:noAutofit/>
          </a:bodyPr>
          <a:p>
            <a:pPr marL="343080" indent="-291960">
              <a:lnSpc>
                <a:spcPct val="150000"/>
              </a:lnSpc>
              <a:buClr>
                <a:srgbClr val="000000"/>
              </a:buClr>
              <a:buFont typeface="Helvetica Neue Light"/>
              <a:buChar char="●"/>
            </a:pPr>
            <a:r>
              <a:rPr b="0" lang="en-US" sz="1800" spc="-1" strike="noStrike">
                <a:solidFill>
                  <a:srgbClr val="000000"/>
                </a:solidFill>
                <a:latin typeface="Helvetica Neue Light"/>
                <a:ea typeface="Helvetica Neue Light"/>
              </a:rPr>
              <a:t>Terraform has been around a while now, and is pretty popular, so there are plenty of other sources for learning</a:t>
            </a:r>
            <a:endParaRPr b="0" lang="en-US" sz="1800" spc="-1" strike="noStrike">
              <a:latin typeface="Arial"/>
            </a:endParaRPr>
          </a:p>
          <a:p>
            <a:pPr lvl="1" marL="685800" indent="-29196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Hashicorp’s learning portal: </a:t>
            </a:r>
            <a:r>
              <a:rPr b="0" lang="en-US" sz="1800" spc="-1" strike="noStrike" u="sng">
                <a:solidFill>
                  <a:srgbClr val="0000ff"/>
                </a:solidFill>
                <a:uFillTx/>
                <a:latin typeface="Helvetica Neue Light"/>
                <a:ea typeface="Helvetica Neue Light"/>
                <a:hlinkClick r:id="rId1"/>
              </a:rPr>
              <a:t>https://learn.hashicorp.com/terraform</a:t>
            </a:r>
            <a:r>
              <a:rPr b="0" lang="en-US" sz="1800" spc="-1" strike="noStrike">
                <a:solidFill>
                  <a:srgbClr val="000000"/>
                </a:solidFill>
                <a:latin typeface="Helvetica Neue Light"/>
                <a:ea typeface="Helvetica Neue Light"/>
              </a:rPr>
              <a:t> </a:t>
            </a:r>
            <a:endParaRPr b="0" lang="en-US" sz="1800" spc="-1" strike="noStrike">
              <a:latin typeface="Arial"/>
            </a:endParaRPr>
          </a:p>
          <a:p>
            <a:pPr lvl="1" marL="685800" indent="-29196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Terraform Github repository: </a:t>
            </a:r>
            <a:r>
              <a:rPr b="0" lang="en-US" sz="1800" spc="-1" strike="noStrike" u="sng">
                <a:solidFill>
                  <a:srgbClr val="0563c1"/>
                </a:solidFill>
                <a:uFillTx/>
                <a:latin typeface="Helvetica Neue Light"/>
                <a:ea typeface="Helvetica Neue Light"/>
              </a:rPr>
              <a:t>https://github.com/hashicorp/terraform/</a:t>
            </a:r>
            <a:endParaRPr b="0" lang="en-US" sz="1800" spc="-1" strike="noStrike">
              <a:latin typeface="Arial"/>
            </a:endParaRPr>
          </a:p>
          <a:p>
            <a:pPr lvl="1" marL="685800" indent="-27288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Terraform courses on Pluralsight:</a:t>
            </a:r>
            <a:br/>
            <a:r>
              <a:rPr b="0" lang="en-US" sz="1800" spc="-1" strike="noStrike" u="sng">
                <a:solidFill>
                  <a:srgbClr val="0000ff"/>
                </a:solidFill>
                <a:uFillTx/>
                <a:latin typeface="Helvetica Neue Light"/>
                <a:ea typeface="Helvetica Neue Light"/>
                <a:hlinkClick r:id="rId2"/>
              </a:rPr>
              <a:t>https://app.pluralsight.com/paths/skill/managing-infrastructure-with-terraform</a:t>
            </a:r>
            <a:endParaRPr b="0" lang="en-US" sz="1800" spc="-1" strike="noStrike">
              <a:latin typeface="Arial"/>
            </a:endParaRPr>
          </a:p>
        </p:txBody>
      </p:sp>
      <p:sp>
        <p:nvSpPr>
          <p:cNvPr id="378"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ACEDDAA5-0912-49A2-8DAF-C4AF8332BA5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is Terraform?</a:t>
            </a:r>
            <a:endParaRPr b="0" lang="en-US" sz="2400" spc="-1" strike="noStrike">
              <a:latin typeface="Arial"/>
            </a:endParaRPr>
          </a:p>
        </p:txBody>
      </p:sp>
      <p:sp>
        <p:nvSpPr>
          <p:cNvPr id="380" name="PlaceHolder 2"/>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FEE9BB71-0086-4AE1-94E9-30B4450B131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81" name="Google Shape;182;p29"/>
          <p:cNvSpPr/>
          <p:nvPr/>
        </p:nvSpPr>
        <p:spPr>
          <a:xfrm>
            <a:off x="803880" y="1087560"/>
            <a:ext cx="7699680" cy="327312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Infrastructure as Code (IaC)</a:t>
            </a:r>
            <a:endParaRPr b="0" lang="en-US" sz="1800" spc="-1" strike="noStrike">
              <a:latin typeface="Arial"/>
            </a:endParaRPr>
          </a:p>
          <a:p>
            <a:pPr marL="343080" indent="-279360">
              <a:lnSpc>
                <a:spcPct val="115000"/>
              </a:lnSpc>
              <a:buClr>
                <a:srgbClr val="000000"/>
              </a:buClr>
              <a:buFont typeface="Helvetica Neue Light"/>
              <a:buChar char="●"/>
            </a:pPr>
            <a:r>
              <a:rPr b="0" i="1" lang="en-US" sz="1800" spc="-1" strike="noStrike">
                <a:solidFill>
                  <a:srgbClr val="000000"/>
                </a:solidFill>
                <a:latin typeface="Helvetica Neue Light"/>
                <a:ea typeface="Helvetica Neue Light"/>
              </a:rPr>
              <a:t>Declarative</a:t>
            </a:r>
            <a:r>
              <a:rPr b="0" lang="en-US" sz="1800" spc="-1" strike="noStrike">
                <a:solidFill>
                  <a:srgbClr val="000000"/>
                </a:solidFill>
                <a:latin typeface="Helvetica Neue Light"/>
                <a:ea typeface="Helvetica Neue Light"/>
              </a:rPr>
              <a:t> domain-specific language</a:t>
            </a:r>
            <a:endParaRPr b="0" lang="en-US" sz="1800" spc="-1" strike="noStrike">
              <a:latin typeface="Arial"/>
            </a:endParaRPr>
          </a:p>
          <a:p>
            <a:pPr lvl="1" marL="68580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What is declarative?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Used to describe </a:t>
            </a:r>
            <a:r>
              <a:rPr b="0" i="1" lang="en-US" sz="1800" spc="-1" strike="noStrike">
                <a:solidFill>
                  <a:srgbClr val="000000"/>
                </a:solidFill>
                <a:latin typeface="Helvetica Neue Light"/>
                <a:ea typeface="Helvetica Neue Light"/>
              </a:rPr>
              <a:t>idempotent</a:t>
            </a:r>
            <a:r>
              <a:rPr b="0" lang="en-US" sz="1800" spc="-1" strike="noStrike">
                <a:solidFill>
                  <a:srgbClr val="000000"/>
                </a:solidFill>
                <a:latin typeface="Helvetica Neue Light"/>
                <a:ea typeface="Helvetica Neue Light"/>
              </a:rPr>
              <a:t> resource configurations</a:t>
            </a: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According to Hashicorp:</a:t>
            </a:r>
            <a:endParaRPr b="0" lang="en-US" sz="1800" spc="-1" strike="noStrike">
              <a:latin typeface="Arial"/>
            </a:endParaRPr>
          </a:p>
          <a:p>
            <a:pPr lvl="1" marL="685800" indent="-235080">
              <a:lnSpc>
                <a:spcPct val="115000"/>
              </a:lnSpc>
              <a:buClr>
                <a:srgbClr val="000000"/>
              </a:buClr>
              <a:buFont typeface="Lato"/>
              <a:buChar char="○"/>
            </a:pPr>
            <a:r>
              <a:rPr b="0" i="1" lang="en-US" sz="1800" spc="-1" strike="noStrike">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b="0" lang="en-US" sz="1800" spc="-1" strike="noStrike">
              <a:latin typeface="Arial"/>
            </a:endParaRPr>
          </a:p>
          <a:p>
            <a:pPr>
              <a:lnSpc>
                <a:spcPct val="115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82" dur="indefinite" restart="never" nodeType="tmRoot">
          <p:childTnLst>
            <p:seq>
              <p:cTn id="83" dur="indefinite" nodeType="mainSeq">
                <p:childTnLst>
                  <p:par>
                    <p:cTn id="84" fill="hold">
                      <p:stCondLst>
                        <p:cond delay="indefinite"/>
                      </p:stCondLst>
                      <p:childTnLst>
                        <p:par>
                          <p:cTn id="85" fill="hold">
                            <p:stCondLst>
                              <p:cond delay="0"/>
                            </p:stCondLst>
                            <p:childTnLst>
                              <p:par>
                                <p:cTn id="86" nodeType="clickEffect" fill="hold" presetClass="entr" presetID="1">
                                  <p:stCondLst>
                                    <p:cond delay="0"/>
                                  </p:stCondLst>
                                  <p:childTnLst>
                                    <p:set>
                                      <p:cBhvr>
                                        <p:cTn id="87"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1">
                                  <p:stCondLst>
                                    <p:cond delay="0"/>
                                  </p:stCondLst>
                                  <p:childTnLst>
                                    <p:set>
                                      <p:cBhvr>
                                        <p:cTn id="91"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1">
                                  <p:stCondLst>
                                    <p:cond delay="0"/>
                                  </p:stCondLst>
                                  <p:childTnLst>
                                    <p:set>
                                      <p:cBhvr>
                                        <p:cTn id="95"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1">
                                  <p:stCondLst>
                                    <p:cond delay="0"/>
                                  </p:stCondLst>
                                  <p:childTnLst>
                                    <p:set>
                                      <p:cBhvr>
                                        <p:cTn id="99"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1">
                                  <p:stCondLst>
                                    <p:cond delay="0"/>
                                  </p:stCondLst>
                                  <p:childTnLst>
                                    <p:set>
                                      <p:cBhvr>
                                        <p:cTn id="103" dur="1" fill="hold">
                                          <p:stCondLst>
                                            <p:cond delay="0"/>
                                          </p:stCondLst>
                                        </p:cTn>
                                        <p:tgtEl>
                                          <p:spTgt spid="381">
                                            <p:txEl>
                                              <p:pRg st="4" end="4"/>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nodeType="clickEffect" fill="hold" presetClass="entr" presetID="1">
                                  <p:stCondLst>
                                    <p:cond delay="0"/>
                                  </p:stCondLst>
                                  <p:childTnLst>
                                    <p:set>
                                      <p:cBhvr>
                                        <p:cTn id="107" dur="1" fill="hold">
                                          <p:stCondLst>
                                            <p:cond delay="0"/>
                                          </p:stCondLst>
                                        </p:cTn>
                                        <p:tgtEl>
                                          <p:spTgt spid="38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is Terraform? (cont’d)</a:t>
            </a:r>
            <a:endParaRPr b="0" lang="en-US" sz="2400" spc="-1" strike="noStrike">
              <a:latin typeface="Arial"/>
            </a:endParaRPr>
          </a:p>
        </p:txBody>
      </p:sp>
      <p:sp>
        <p:nvSpPr>
          <p:cNvPr id="383" name="PlaceHolder 2"/>
          <p:cNvSpPr>
            <a:spLocks noGrp="1"/>
          </p:cNvSpPr>
          <p:nvPr>
            <p:ph/>
          </p:nvPr>
        </p:nvSpPr>
        <p:spPr>
          <a:xfrm>
            <a:off x="621000" y="1134000"/>
            <a:ext cx="6583320" cy="3508560"/>
          </a:xfrm>
          <a:prstGeom prst="rect">
            <a:avLst/>
          </a:prstGeom>
          <a:noFill/>
          <a:ln w="0">
            <a:noFill/>
          </a:ln>
        </p:spPr>
        <p:txBody>
          <a:bodyPr lIns="67680" rIns="68400" tIns="35280" bIns="34200" anchor="t">
            <a:noAutofit/>
          </a:bodyPr>
          <a:p>
            <a:pPr marL="343080">
              <a:lnSpc>
                <a:spcPct val="115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p:txBody>
      </p:sp>
      <p:sp>
        <p:nvSpPr>
          <p:cNvPr id="384"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60BB431A-1989-4CF7-BA3F-92A42D9BB32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85" name="Google Shape;190;p30"/>
          <p:cNvSpPr/>
          <p:nvPr/>
        </p:nvSpPr>
        <p:spPr>
          <a:xfrm>
            <a:off x="301320" y="1135440"/>
            <a:ext cx="6902640" cy="352044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Open source CLI tool for </a:t>
            </a:r>
            <a:r>
              <a:rPr b="0" i="1" lang="en-US" sz="1800" spc="-1" strike="noStrike">
                <a:solidFill>
                  <a:srgbClr val="3f3f3f"/>
                </a:solidFill>
                <a:latin typeface="Helvetica Neue Light"/>
                <a:ea typeface="Helvetica Neue Light"/>
              </a:rPr>
              <a:t>infrastructure automation</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Utilizes plugin architecture</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Extensible to any environment, tool, or framework and works primarily by making API calls to those environments, tools, or frameworks</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Detects implicit dependencies between resources and automatically creates a dependency graph</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Builds in dependency order and automatically performs activities in parallel where possible</a:t>
            </a:r>
            <a:endParaRPr b="0" lang="en-US" sz="1800" spc="-1" strike="noStrike">
              <a:latin typeface="Arial"/>
            </a:endParaRPr>
          </a:p>
          <a:p>
            <a:pPr lvl="1" marL="68580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...sequentially for dependent resources</a:t>
            </a:r>
            <a:endParaRPr b="0" lang="en-US" sz="1800" spc="-1" strike="noStrike">
              <a:latin typeface="Arial"/>
            </a:endParaRPr>
          </a:p>
        </p:txBody>
      </p:sp>
      <p:pic>
        <p:nvPicPr>
          <p:cNvPr id="386" name="Google Shape;191;p30" descr=""/>
          <p:cNvPicPr/>
          <p:nvPr/>
        </p:nvPicPr>
        <p:blipFill>
          <a:blip r:embed="rId1"/>
          <a:stretch/>
        </p:blipFill>
        <p:spPr>
          <a:xfrm>
            <a:off x="7343280" y="1675440"/>
            <a:ext cx="1641960" cy="1624680"/>
          </a:xfrm>
          <a:prstGeom prst="rect">
            <a:avLst/>
          </a:prstGeom>
          <a:ln w="0">
            <a:noFill/>
          </a:ln>
        </p:spPr>
      </p:pic>
    </p:spTree>
  </p:cSld>
  <mc:AlternateContent>
    <mc:Choice Requires="p14">
      <p:transition spd="slow" p14:dur="2000"/>
    </mc:Choice>
    <mc:Fallback>
      <p:transition spd="slow"/>
    </mc:Fallback>
  </mc:AlternateContent>
  <p:timing>
    <p:tnLst>
      <p:par>
        <p:cTn id="108" dur="indefinite" restart="never" nodeType="tmRoot">
          <p:childTnLst>
            <p:seq>
              <p:cTn id="109" dur="indefinite" nodeType="mainSeq">
                <p:childTnLst>
                  <p:par>
                    <p:cTn id="110" fill="hold">
                      <p:stCondLst>
                        <p:cond delay="indefinite"/>
                      </p:stCondLst>
                      <p:childTnLst>
                        <p:par>
                          <p:cTn id="111" fill="hold">
                            <p:stCondLst>
                              <p:cond delay="0"/>
                            </p:stCondLst>
                            <p:childTnLst>
                              <p:par>
                                <p:cTn id="112" nodeType="clickEffect" fill="hold" presetClass="entr" presetID="1">
                                  <p:stCondLst>
                                    <p:cond delay="0"/>
                                  </p:stCondLst>
                                  <p:childTnLst>
                                    <p:set>
                                      <p:cBhvr>
                                        <p:cTn id="113"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nodeType="clickEffect" fill="hold" presetClass="entr" presetID="1">
                                  <p:stCondLst>
                                    <p:cond delay="0"/>
                                  </p:stCondLst>
                                  <p:childTnLst>
                                    <p:set>
                                      <p:cBhvr>
                                        <p:cTn id="117"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nodeType="clickEffect" fill="hold" presetClass="entr" presetID="1">
                                  <p:stCondLst>
                                    <p:cond delay="0"/>
                                  </p:stCondLst>
                                  <p:childTnLst>
                                    <p:set>
                                      <p:cBhvr>
                                        <p:cTn id="121"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1">
                                  <p:stCondLst>
                                    <p:cond delay="0"/>
                                  </p:stCondLst>
                                  <p:childTnLst>
                                    <p:set>
                                      <p:cBhvr>
                                        <p:cTn id="125"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
                                  <p:stCondLst>
                                    <p:cond delay="0"/>
                                  </p:stCondLst>
                                  <p:childTnLst>
                                    <p:set>
                                      <p:cBhvr>
                                        <p:cTn id="129"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nodeType="clickEffect" fill="hold" presetClass="entr" presetID="1">
                                  <p:stCondLst>
                                    <p:cond delay="0"/>
                                  </p:stCondLst>
                                  <p:childTnLst>
                                    <p:set>
                                      <p:cBhvr>
                                        <p:cTn id="133" dur="1" fill="hold">
                                          <p:stCondLst>
                                            <p:cond delay="0"/>
                                          </p:stCondLst>
                                        </p:cTn>
                                        <p:tgtEl>
                                          <p:spTgt spid="38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Why Use Terraform?</a:t>
            </a:r>
            <a:endParaRPr b="0" lang="en-US" sz="2400" spc="-1" strike="noStrike">
              <a:latin typeface="Arial"/>
            </a:endParaRPr>
          </a:p>
        </p:txBody>
      </p:sp>
      <p:sp>
        <p:nvSpPr>
          <p:cNvPr id="388" name="PlaceHolder 2"/>
          <p:cNvSpPr>
            <a:spLocks noGrp="1"/>
          </p:cNvSpPr>
          <p:nvPr>
            <p:ph/>
          </p:nvPr>
        </p:nvSpPr>
        <p:spPr>
          <a:xfrm>
            <a:off x="621000" y="1134000"/>
            <a:ext cx="7882560" cy="350856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Readable</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Repeatable</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Certainty (i.e., no confusion about what will happen)</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Standardized environments</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Provision quickly</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Disaster recovery </a:t>
            </a:r>
            <a:endParaRPr b="0" lang="en-US" sz="1800" spc="-1" strike="noStrike">
              <a:latin typeface="Arial"/>
            </a:endParaRPr>
          </a:p>
        </p:txBody>
      </p:sp>
      <p:sp>
        <p:nvSpPr>
          <p:cNvPr id="389"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968CA333-7319-4A8F-B2D9-72E5B04F98F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34" dur="indefinite" restart="never" nodeType="tmRoot">
          <p:childTnLst>
            <p:seq>
              <p:cTn id="135" dur="indefinite" nodeType="mainSeq">
                <p:childTnLst>
                  <p:par>
                    <p:cTn id="136" fill="hold">
                      <p:stCondLst>
                        <p:cond delay="indefinite"/>
                      </p:stCondLst>
                      <p:childTnLst>
                        <p:par>
                          <p:cTn id="137" fill="hold">
                            <p:stCondLst>
                              <p:cond delay="0"/>
                            </p:stCondLst>
                            <p:childTnLst>
                              <p:par>
                                <p:cTn id="138" nodeType="clickEffect" fill="hold" presetClass="entr" presetID="1">
                                  <p:stCondLst>
                                    <p:cond delay="0"/>
                                  </p:stCondLst>
                                  <p:childTnLst>
                                    <p:set>
                                      <p:cBhvr>
                                        <p:cTn id="139"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1">
                                  <p:stCondLst>
                                    <p:cond delay="0"/>
                                  </p:stCondLst>
                                  <p:childTnLst>
                                    <p:set>
                                      <p:cBhvr>
                                        <p:cTn id="143" dur="1" fill="hold">
                                          <p:stCondLst>
                                            <p:cond delay="0"/>
                                          </p:stCondLst>
                                        </p:cTn>
                                        <p:tgtEl>
                                          <p:spTgt spid="388">
                                            <p:txEl>
                                              <p:pRg st="2" end="2"/>
                                            </p:txEl>
                                          </p:spTgt>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nodeType="clickEffect" fill="hold" presetClass="entr" presetID="1">
                                  <p:stCondLst>
                                    <p:cond delay="0"/>
                                  </p:stCondLst>
                                  <p:childTnLst>
                                    <p:set>
                                      <p:cBhvr>
                                        <p:cTn id="147"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1">
                                  <p:stCondLst>
                                    <p:cond delay="0"/>
                                  </p:stCondLst>
                                  <p:childTnLst>
                                    <p:set>
                                      <p:cBhvr>
                                        <p:cTn id="151" dur="1" fill="hold">
                                          <p:stCondLst>
                                            <p:cond delay="0"/>
                                          </p:stCondLst>
                                        </p:cTn>
                                        <p:tgtEl>
                                          <p:spTgt spid="388">
                                            <p:txEl>
                                              <p:pRg st="6" end="6"/>
                                            </p:txEl>
                                          </p:spTgt>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nodeType="clickEffect" fill="hold" presetClass="entr" presetID="1">
                                  <p:stCondLst>
                                    <p:cond delay="0"/>
                                  </p:stCondLst>
                                  <p:childTnLst>
                                    <p:set>
                                      <p:cBhvr>
                                        <p:cTn id="155" dur="1" fill="hold">
                                          <p:stCondLst>
                                            <p:cond delay="0"/>
                                          </p:stCondLst>
                                        </p:cTn>
                                        <p:tgtEl>
                                          <p:spTgt spid="388">
                                            <p:txEl>
                                              <p:pRg st="8" end="8"/>
                                            </p:txEl>
                                          </p:spTgt>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nodeType="clickEffect" fill="hold" presetClass="entr" presetID="1">
                                  <p:stCondLst>
                                    <p:cond delay="0"/>
                                  </p:stCondLst>
                                  <p:childTnLst>
                                    <p:set>
                                      <p:cBhvr>
                                        <p:cTn id="159" dur="1" fill="hold">
                                          <p:stCondLst>
                                            <p:cond delay="0"/>
                                          </p:stCondLst>
                                        </p:cTn>
                                        <p:tgtEl>
                                          <p:spTgt spid="388">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Does Terraform (HCL) Look Like?</a:t>
            </a:r>
            <a:endParaRPr b="0" lang="en-US" sz="2400" spc="-1" strike="noStrike">
              <a:latin typeface="Arial"/>
            </a:endParaRPr>
          </a:p>
        </p:txBody>
      </p:sp>
      <p:sp>
        <p:nvSpPr>
          <p:cNvPr id="391" name="PlaceHolder 2"/>
          <p:cNvSpPr>
            <a:spLocks noGrp="1"/>
          </p:cNvSpPr>
          <p:nvPr>
            <p:ph/>
          </p:nvPr>
        </p:nvSpPr>
        <p:spPr>
          <a:xfrm>
            <a:off x="0" y="924120"/>
            <a:ext cx="9142560" cy="397764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700" spc="-1" strike="noStrike">
                <a:solidFill>
                  <a:srgbClr val="ff9900"/>
                </a:solidFill>
                <a:latin typeface="Courier New"/>
                <a:ea typeface="Courier New"/>
              </a:rPr>
              <a:t>resource</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“aws_instance” “web”</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ami</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“ami-19827362728”</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instance_type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“t2.micro”</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tags</a:t>
            </a:r>
            <a:r>
              <a:rPr b="1" lang="en-US" sz="2700" spc="-1" strike="noStrike">
                <a:solidFill>
                  <a:srgbClr val="c9daf8"/>
                </a:solidFill>
                <a:latin typeface="Courier New"/>
                <a:ea typeface="Courier New"/>
              </a:rPr>
              <a:t> = {</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Name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“my-first-instance”</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
        <p:nvSpPr>
          <p:cNvPr id="392"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365E1662-2B2D-4E1D-B535-F588D56E553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Prep: Let’s Get Set Up</a:t>
            </a:r>
            <a:endParaRPr b="0" lang="en-US" sz="2400" spc="-1" strike="noStrike">
              <a:latin typeface="Arial"/>
            </a:endParaRPr>
          </a:p>
        </p:txBody>
      </p:sp>
      <p:sp>
        <p:nvSpPr>
          <p:cNvPr id="394" name="PlaceHolder 2"/>
          <p:cNvSpPr>
            <a:spLocks noGrp="1"/>
          </p:cNvSpPr>
          <p:nvPr>
            <p:ph/>
          </p:nvPr>
        </p:nvSpPr>
        <p:spPr>
          <a:xfrm>
            <a:off x="621000" y="1134000"/>
            <a:ext cx="7882560" cy="3508560"/>
          </a:xfrm>
          <a:prstGeom prst="rect">
            <a:avLst/>
          </a:prstGeom>
          <a:noFill/>
          <a:ln w="0">
            <a:noFill/>
          </a:ln>
        </p:spPr>
        <p:txBody>
          <a:bodyPr lIns="67680" rIns="68400" tIns="35280" bIns="34200" anchor="t">
            <a:noAutofit/>
          </a:bodyPr>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We will create an isolated (and consistent) development and execution environment where you can run Terraform</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You have been emailed your student alias, access key, secret key, and console password (check your Junk folder if you don’t have an email from me, and I can also send you the info via Zoom Chat)</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Let’s get these working in your development environment–this will allow you to create things and verify they exist in AWS</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Access to your instructional repository: </a:t>
            </a:r>
            <a:r>
              <a:rPr b="0" lang="en-US" sz="1800" spc="-1" strike="noStrike" u="sng">
                <a:solidFill>
                  <a:srgbClr val="0000ff"/>
                </a:solidFill>
                <a:uFillTx/>
                <a:latin typeface="Helvetica Neue Light"/>
                <a:ea typeface="Helvetica Neue Light"/>
                <a:hlinkClick r:id="rId1"/>
              </a:rPr>
              <a:t>Course Setup</a:t>
            </a:r>
            <a:endParaRPr b="0" lang="en-US" sz="1800" spc="-1" strike="noStrike">
              <a:latin typeface="Arial"/>
            </a:endParaRPr>
          </a:p>
        </p:txBody>
      </p:sp>
      <p:sp>
        <p:nvSpPr>
          <p:cNvPr id="395"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2777D163-8224-4D84-920A-03B69FA7F0B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60" dur="indefinite" restart="never" nodeType="tmRoot">
          <p:childTnLst>
            <p:seq>
              <p:cTn id="161" dur="indefinite" nodeType="mainSeq">
                <p:childTnLst>
                  <p:par>
                    <p:cTn id="162" fill="hold">
                      <p:stCondLst>
                        <p:cond delay="indefinite"/>
                      </p:stCondLst>
                      <p:childTnLst>
                        <p:par>
                          <p:cTn id="163" fill="hold">
                            <p:stCondLst>
                              <p:cond delay="0"/>
                            </p:stCondLst>
                            <p:childTnLst>
                              <p:par>
                                <p:cTn id="164" nodeType="clickEffect" fill="hold" presetClass="entr" presetID="1">
                                  <p:stCondLst>
                                    <p:cond delay="0"/>
                                  </p:stCondLst>
                                  <p:childTnLst>
                                    <p:set>
                                      <p:cBhvr>
                                        <p:cTn id="165"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nodeType="clickEffect" fill="hold" presetClass="entr" presetID="1">
                                  <p:stCondLst>
                                    <p:cond delay="0"/>
                                  </p:stCondLst>
                                  <p:childTnLst>
                                    <p:set>
                                      <p:cBhvr>
                                        <p:cTn id="169"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nodeType="clickEffect" fill="hold" presetClass="entr" presetID="1">
                                  <p:stCondLst>
                                    <p:cond delay="0"/>
                                  </p:stCondLst>
                                  <p:childTnLst>
                                    <p:set>
                                      <p:cBhvr>
                                        <p:cTn id="173" dur="1" fill="hold">
                                          <p:stCondLst>
                                            <p:cond delay="0"/>
                                          </p:stCondLst>
                                        </p:cTn>
                                        <p:tgtEl>
                                          <p:spTgt spid="394">
                                            <p:txEl>
                                              <p:pRg st="4" end="4"/>
                                            </p:txEl>
                                          </p:spTgt>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nodeType="clickEffect" fill="hold" presetClass="entr" presetID="1">
                                  <p:stCondLst>
                                    <p:cond delay="0"/>
                                  </p:stCondLst>
                                  <p:childTnLst>
                                    <p:set>
                                      <p:cBhvr>
                                        <p:cTn id="177" dur="1" fill="hold">
                                          <p:stCondLst>
                                            <p:cond delay="0"/>
                                          </p:stCondLst>
                                        </p:cTn>
                                        <p:tgtEl>
                                          <p:spTgt spid="39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Google Shape;111;p20"/>
          <p:cNvSpPr/>
          <p:nvPr/>
        </p:nvSpPr>
        <p:spPr>
          <a:xfrm>
            <a:off x="150480" y="609480"/>
            <a:ext cx="6934320" cy="76068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1" lang="en-US" sz="4500" spc="-1" strike="noStrike">
                <a:solidFill>
                  <a:srgbClr val="f17e3a"/>
                </a:solidFill>
                <a:latin typeface="Calibri"/>
                <a:ea typeface="Calibri"/>
              </a:rPr>
              <a:t>Introduction to Terraform</a:t>
            </a:r>
            <a:endParaRPr b="0" lang="en-US" sz="4500" spc="-1" strike="noStrike">
              <a:latin typeface="Arial"/>
            </a:endParaRPr>
          </a:p>
        </p:txBody>
      </p:sp>
      <p:sp>
        <p:nvSpPr>
          <p:cNvPr id="313" name="Google Shape;112;p20"/>
          <p:cNvSpPr/>
          <p:nvPr/>
        </p:nvSpPr>
        <p:spPr>
          <a:xfrm>
            <a:off x="704520" y="3772080"/>
            <a:ext cx="4118040" cy="483120"/>
          </a:xfrm>
          <a:prstGeom prst="rect">
            <a:avLst/>
          </a:prstGeom>
          <a:noFill/>
          <a:ln w="0">
            <a:noFill/>
          </a:ln>
        </p:spPr>
        <p:style>
          <a:lnRef idx="0"/>
          <a:fillRef idx="0"/>
          <a:effectRef idx="0"/>
          <a:fontRef idx="minor"/>
        </p:style>
        <p:txBody>
          <a:bodyPr lIns="68400" rIns="68400" tIns="34200" bIns="34200" anchor="t">
            <a:noAutofit/>
          </a:bodyPr>
          <a:p>
            <a:pPr algn="ctr">
              <a:lnSpc>
                <a:spcPct val="100000"/>
              </a:lnSpc>
              <a:tabLst>
                <a:tab algn="l" pos="0"/>
              </a:tabLst>
            </a:pPr>
            <a:r>
              <a:rPr b="0" lang="en-US" sz="1800" spc="-1" strike="noStrike">
                <a:solidFill>
                  <a:srgbClr val="000000"/>
                </a:solidFill>
                <a:latin typeface="Helvetica Neue Light"/>
                <a:ea typeface="Arial"/>
              </a:rPr>
              <a:t>Christopher Blackden</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Helvetica Neue Light"/>
                <a:ea typeface="Arial"/>
              </a:rPr>
              <a:t>(DevOps Engineer)</a:t>
            </a: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Format of a Terraform Project</a:t>
            </a:r>
            <a:endParaRPr b="0" lang="en-US" sz="2400" spc="-1" strike="noStrike">
              <a:latin typeface="Arial"/>
            </a:endParaRPr>
          </a:p>
        </p:txBody>
      </p:sp>
      <p:sp>
        <p:nvSpPr>
          <p:cNvPr id="397" name="PlaceHolder 2"/>
          <p:cNvSpPr>
            <a:spLocks noGrp="1"/>
          </p:cNvSpPr>
          <p:nvPr>
            <p:ph/>
          </p:nvPr>
        </p:nvSpPr>
        <p:spPr>
          <a:xfrm>
            <a:off x="621000" y="1134000"/>
            <a:ext cx="7882560" cy="3508560"/>
          </a:xfrm>
          <a:prstGeom prst="rect">
            <a:avLst/>
          </a:prstGeom>
          <a:noFill/>
          <a:ln w="0">
            <a:noFill/>
          </a:ln>
        </p:spPr>
        <p:txBody>
          <a:bodyPr lIns="67680" rIns="68400" tIns="35280" bIns="34200" anchor="t">
            <a:noAutofit/>
          </a:bodyPr>
          <a:p>
            <a:pPr>
              <a:lnSpc>
                <a:spcPct val="150000"/>
              </a:lnSpc>
              <a:tabLst>
                <a:tab algn="l" pos="0"/>
              </a:tabLst>
            </a:pPr>
            <a:r>
              <a:rPr b="1" lang="en-US" sz="1800" spc="-1" strike="noStrike">
                <a:solidFill>
                  <a:srgbClr val="000000"/>
                </a:solidFill>
                <a:latin typeface="Helvetica Neue"/>
                <a:ea typeface="Helvetica Neue"/>
              </a:rPr>
              <a:t>    </a:t>
            </a:r>
            <a:r>
              <a:rPr b="1" lang="en-US" sz="1800" spc="-1" strike="noStrike">
                <a:solidFill>
                  <a:srgbClr val="000000"/>
                </a:solidFill>
                <a:latin typeface="Helvetica Neue"/>
                <a:ea typeface="Helvetica Neue"/>
              </a:rPr>
              <a:t>example-terraform-project</a:t>
            </a:r>
            <a:endParaRPr b="0" lang="en-US" sz="1800" spc="-1" strike="noStrike">
              <a:latin typeface="Arial"/>
            </a:endParaRPr>
          </a:p>
          <a:p>
            <a:pPr>
              <a:lnSpc>
                <a:spcPct val="150000"/>
              </a:lnSpc>
              <a:tabLst>
                <a:tab algn="l" pos="0"/>
              </a:tabLst>
            </a:pPr>
            <a:r>
              <a:rPr b="1" lang="en-US" sz="1800" spc="-1" strike="noStrike">
                <a:solidFill>
                  <a:srgbClr val="000000"/>
                </a:solidFill>
                <a:latin typeface="Helvetica Neue"/>
                <a:ea typeface="Helvetica Neue Light"/>
              </a:rPr>
              <a:t>         </a:t>
            </a:r>
            <a:r>
              <a:rPr b="0" lang="en-US" sz="1800" spc="-1" strike="noStrike">
                <a:solidFill>
                  <a:srgbClr val="000000"/>
                </a:solidFill>
                <a:latin typeface="Helvetica Neue Light"/>
                <a:ea typeface="Helvetica Neue Light"/>
              </a:rPr>
              <a:t>.terraform (more on this directory later)</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main.tf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outputs.tf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variables.tf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terraform.tfvars</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others.auto.tfvars</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398"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8F283D12-5AE5-416F-9D59-97B44574827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99" name="Google Shape;220;p34"/>
          <p:cNvSpPr/>
          <p:nvPr/>
        </p:nvSpPr>
        <p:spPr>
          <a:xfrm>
            <a:off x="676440" y="1272600"/>
            <a:ext cx="195480" cy="127440"/>
          </a:xfrm>
          <a:prstGeom prst="flowChartMerge">
            <a:avLst/>
          </a:prstGeom>
          <a:solidFill>
            <a:srgbClr val="e7e6e6"/>
          </a:solidFill>
          <a:ln w="9360">
            <a:solidFill>
              <a:srgbClr val="44546a"/>
            </a:solidFill>
            <a:round/>
          </a:ln>
        </p:spPr>
        <p:style>
          <a:lnRef idx="0"/>
          <a:fillRef idx="0"/>
          <a:effectRef idx="0"/>
          <a:fontRef idx="minor"/>
        </p:style>
        <p:txBody>
          <a:bodyPr lIns="68400" rIns="68400" tIns="68400" bIns="68400" anchor="ctr">
            <a:noAutofit/>
          </a:bodyPr>
          <a:p>
            <a:pPr>
              <a:lnSpc>
                <a:spcPct val="100000"/>
              </a:lnSpc>
              <a:tabLst>
                <a:tab algn="l" pos="0"/>
              </a:tabLst>
            </a:pPr>
            <a:r>
              <a:rPr b="0" lang="en-US" sz="1100" spc="-1" strike="noStrike">
                <a:solidFill>
                  <a:srgbClr val="000000"/>
                </a:solidFill>
                <a:latin typeface="Arial"/>
                <a:ea typeface="Arial"/>
              </a:rPr>
              <a:t> </a:t>
            </a:r>
            <a:endParaRPr b="0" lang="en-US" sz="1100" spc="-1" strike="noStrike">
              <a:latin typeface="Arial"/>
            </a:endParaRPr>
          </a:p>
        </p:txBody>
      </p:sp>
      <p:pic>
        <p:nvPicPr>
          <p:cNvPr id="400" name="Google Shape;221;p34" descr=""/>
          <p:cNvPicPr/>
          <p:nvPr/>
        </p:nvPicPr>
        <p:blipFill>
          <a:blip r:embed="rId1"/>
          <a:stretch/>
        </p:blipFill>
        <p:spPr>
          <a:xfrm>
            <a:off x="928080" y="1989360"/>
            <a:ext cx="295560" cy="295560"/>
          </a:xfrm>
          <a:prstGeom prst="rect">
            <a:avLst/>
          </a:prstGeom>
          <a:ln w="0">
            <a:noFill/>
          </a:ln>
        </p:spPr>
      </p:pic>
      <p:pic>
        <p:nvPicPr>
          <p:cNvPr id="401" name="Google Shape;222;p34" descr=""/>
          <p:cNvPicPr/>
          <p:nvPr/>
        </p:nvPicPr>
        <p:blipFill>
          <a:blip r:embed="rId2"/>
          <a:stretch/>
        </p:blipFill>
        <p:spPr>
          <a:xfrm>
            <a:off x="928080" y="2403360"/>
            <a:ext cx="295560" cy="295560"/>
          </a:xfrm>
          <a:prstGeom prst="rect">
            <a:avLst/>
          </a:prstGeom>
          <a:ln w="0">
            <a:noFill/>
          </a:ln>
        </p:spPr>
      </p:pic>
      <p:pic>
        <p:nvPicPr>
          <p:cNvPr id="402" name="Google Shape;223;p34" descr=""/>
          <p:cNvPicPr/>
          <p:nvPr/>
        </p:nvPicPr>
        <p:blipFill>
          <a:blip r:embed="rId3"/>
          <a:stretch/>
        </p:blipFill>
        <p:spPr>
          <a:xfrm>
            <a:off x="928080" y="2802960"/>
            <a:ext cx="295560" cy="295560"/>
          </a:xfrm>
          <a:prstGeom prst="rect">
            <a:avLst/>
          </a:prstGeom>
          <a:ln w="0">
            <a:noFill/>
          </a:ln>
        </p:spPr>
      </p:pic>
      <p:pic>
        <p:nvPicPr>
          <p:cNvPr id="403" name="Google Shape;224;p34" descr=""/>
          <p:cNvPicPr/>
          <p:nvPr/>
        </p:nvPicPr>
        <p:blipFill>
          <a:blip r:embed="rId4"/>
          <a:stretch/>
        </p:blipFill>
        <p:spPr>
          <a:xfrm>
            <a:off x="928080" y="3202560"/>
            <a:ext cx="295560" cy="295560"/>
          </a:xfrm>
          <a:prstGeom prst="rect">
            <a:avLst/>
          </a:prstGeom>
          <a:ln w="0">
            <a:noFill/>
          </a:ln>
        </p:spPr>
      </p:pic>
      <p:sp>
        <p:nvSpPr>
          <p:cNvPr id="404" name="Google Shape;225;p34"/>
          <p:cNvSpPr/>
          <p:nvPr/>
        </p:nvSpPr>
        <p:spPr>
          <a:xfrm>
            <a:off x="2610360" y="2025360"/>
            <a:ext cx="515880" cy="1104480"/>
          </a:xfrm>
          <a:custGeom>
            <a:avLst/>
            <a:gdLst/>
            <a:ahLst/>
            <a:rect l="l" t="t" r="r" b="b"/>
            <a:pathLst>
              <a:path w="27590" h="58985">
                <a:moveTo>
                  <a:pt x="0" y="0"/>
                </a:moveTo>
                <a:cubicBezTo>
                  <a:pt x="4579" y="4579"/>
                  <a:pt x="26529" y="17642"/>
                  <a:pt x="27472" y="27473"/>
                </a:cubicBezTo>
                <a:cubicBezTo>
                  <a:pt x="28415" y="37304"/>
                  <a:pt x="9292" y="53733"/>
                  <a:pt x="5656" y="58985"/>
                </a:cubicBezTo>
              </a:path>
            </a:pathLst>
          </a:custGeom>
          <a:noFill/>
          <a:ln w="9360">
            <a:solidFill>
              <a:srgbClr val="44546a"/>
            </a:solidFill>
            <a:round/>
          </a:ln>
        </p:spPr>
        <p:style>
          <a:lnRef idx="0"/>
          <a:fillRef idx="0"/>
          <a:effectRef idx="0"/>
          <a:fontRef idx="minor"/>
        </p:style>
      </p:sp>
      <p:sp>
        <p:nvSpPr>
          <p:cNvPr id="405" name="Google Shape;226;p34"/>
          <p:cNvSpPr/>
          <p:nvPr/>
        </p:nvSpPr>
        <p:spPr>
          <a:xfrm>
            <a:off x="3205080" y="2483280"/>
            <a:ext cx="1369800" cy="201960"/>
          </a:xfrm>
          <a:prstGeom prst="rightArrow">
            <a:avLst>
              <a:gd name="adj1" fmla="val 50000"/>
              <a:gd name="adj2" fmla="val 50000"/>
            </a:avLst>
          </a:prstGeom>
          <a:solidFill>
            <a:srgbClr val="e7e6e6"/>
          </a:solidFill>
          <a:ln w="9360">
            <a:solidFill>
              <a:srgbClr val="44546a"/>
            </a:solidFill>
            <a:round/>
          </a:ln>
        </p:spPr>
        <p:style>
          <a:lnRef idx="0"/>
          <a:fillRef idx="0"/>
          <a:effectRef idx="0"/>
          <a:fontRef idx="minor"/>
        </p:style>
      </p:sp>
      <p:sp>
        <p:nvSpPr>
          <p:cNvPr id="406" name="Google Shape;227;p34"/>
          <p:cNvSpPr/>
          <p:nvPr/>
        </p:nvSpPr>
        <p:spPr>
          <a:xfrm>
            <a:off x="4674600" y="2430360"/>
            <a:ext cx="2548800" cy="295920"/>
          </a:xfrm>
          <a:prstGeom prst="rect">
            <a:avLst/>
          </a:prstGeom>
          <a:noFill/>
          <a:ln w="0">
            <a:noFill/>
          </a:ln>
        </p:spPr>
        <p:style>
          <a:lnRef idx="0"/>
          <a:fillRef idx="0"/>
          <a:effectRef idx="0"/>
          <a:fontRef idx="minor"/>
        </p:style>
        <p:txBody>
          <a:bodyPr lIns="68400" rIns="68400" tIns="68400" bIns="68400" anchor="t">
            <a:noAutofit/>
          </a:bodyPr>
          <a:p>
            <a:pPr>
              <a:lnSpc>
                <a:spcPct val="100000"/>
              </a:lnSpc>
              <a:tabLst>
                <a:tab algn="l" pos="0"/>
              </a:tabLst>
            </a:pPr>
            <a:r>
              <a:rPr b="0" lang="en-US" sz="1400" spc="-1" strike="noStrike">
                <a:solidFill>
                  <a:srgbClr val="000000"/>
                </a:solidFill>
                <a:latin typeface="Helvetica Neue Light"/>
                <a:ea typeface="Helvetica Neue Light"/>
              </a:rPr>
              <a:t>*.tf files get merged at runtime</a:t>
            </a:r>
            <a:endParaRPr b="0" lang="en-US" sz="1400" spc="-1" strike="noStrike">
              <a:latin typeface="Arial"/>
            </a:endParaRPr>
          </a:p>
        </p:txBody>
      </p:sp>
      <p:sp>
        <p:nvSpPr>
          <p:cNvPr id="407" name="Google Shape;228;p34"/>
          <p:cNvSpPr/>
          <p:nvPr/>
        </p:nvSpPr>
        <p:spPr>
          <a:xfrm>
            <a:off x="3463200" y="3385440"/>
            <a:ext cx="271800" cy="687960"/>
          </a:xfrm>
          <a:custGeom>
            <a:avLst/>
            <a:gdLst/>
            <a:ahLst/>
            <a:rect l="l" t="t" r="r" b="b"/>
            <a:pathLst>
              <a:path w="14569" h="36765">
                <a:moveTo>
                  <a:pt x="0" y="0"/>
                </a:moveTo>
                <a:cubicBezTo>
                  <a:pt x="2424" y="2289"/>
                  <a:pt x="14342" y="7609"/>
                  <a:pt x="14544" y="13736"/>
                </a:cubicBezTo>
                <a:cubicBezTo>
                  <a:pt x="14746" y="19864"/>
                  <a:pt x="3434" y="32927"/>
                  <a:pt x="1212" y="36765"/>
                </a:cubicBezTo>
              </a:path>
            </a:pathLst>
          </a:custGeom>
          <a:noFill/>
          <a:ln w="9360">
            <a:solidFill>
              <a:srgbClr val="44546a"/>
            </a:solidFill>
            <a:round/>
          </a:ln>
        </p:spPr>
        <p:style>
          <a:lnRef idx="0"/>
          <a:fillRef idx="0"/>
          <a:effectRef idx="0"/>
          <a:fontRef idx="minor"/>
        </p:style>
      </p:sp>
      <p:sp>
        <p:nvSpPr>
          <p:cNvPr id="408" name="Google Shape;229;p34"/>
          <p:cNvSpPr/>
          <p:nvPr/>
        </p:nvSpPr>
        <p:spPr>
          <a:xfrm>
            <a:off x="3807000" y="3561840"/>
            <a:ext cx="1369800" cy="201960"/>
          </a:xfrm>
          <a:prstGeom prst="rightArrow">
            <a:avLst>
              <a:gd name="adj1" fmla="val 50000"/>
              <a:gd name="adj2" fmla="val 50000"/>
            </a:avLst>
          </a:prstGeom>
          <a:solidFill>
            <a:srgbClr val="e7e6e6"/>
          </a:solidFill>
          <a:ln w="9360">
            <a:solidFill>
              <a:srgbClr val="44546a"/>
            </a:solidFill>
            <a:round/>
          </a:ln>
        </p:spPr>
        <p:style>
          <a:lnRef idx="0"/>
          <a:fillRef idx="0"/>
          <a:effectRef idx="0"/>
          <a:fontRef idx="minor"/>
        </p:style>
      </p:sp>
      <p:sp>
        <p:nvSpPr>
          <p:cNvPr id="409" name="Google Shape;230;p34"/>
          <p:cNvSpPr/>
          <p:nvPr/>
        </p:nvSpPr>
        <p:spPr>
          <a:xfrm>
            <a:off x="5212800" y="3467880"/>
            <a:ext cx="2937240" cy="295920"/>
          </a:xfrm>
          <a:prstGeom prst="rect">
            <a:avLst/>
          </a:prstGeom>
          <a:noFill/>
          <a:ln w="0">
            <a:noFill/>
          </a:ln>
        </p:spPr>
        <p:style>
          <a:lnRef idx="0"/>
          <a:fillRef idx="0"/>
          <a:effectRef idx="0"/>
          <a:fontRef idx="minor"/>
        </p:style>
        <p:txBody>
          <a:bodyPr lIns="68400" rIns="68400" tIns="68400" bIns="68400" anchor="t">
            <a:noAutofit/>
          </a:bodyPr>
          <a:p>
            <a:pPr>
              <a:lnSpc>
                <a:spcPct val="100000"/>
              </a:lnSpc>
              <a:tabLst>
                <a:tab algn="l" pos="0"/>
              </a:tabLst>
            </a:pPr>
            <a:r>
              <a:rPr b="0" lang="en-US" sz="1400" spc="-1" strike="noStrike">
                <a:solidFill>
                  <a:srgbClr val="000000"/>
                </a:solidFill>
                <a:latin typeface="Helvetica Neue Light"/>
                <a:ea typeface="Helvetica Neue Light"/>
              </a:rPr>
              <a:t>terraform.tfvars and *.auto.tfvars files get merged at runtime</a:t>
            </a:r>
            <a:endParaRPr b="0" lang="en-US" sz="1400" spc="-1" strike="noStrike">
              <a:latin typeface="Arial"/>
            </a:endParaRPr>
          </a:p>
        </p:txBody>
      </p:sp>
      <p:sp>
        <p:nvSpPr>
          <p:cNvPr id="410" name="Google Shape;231;p34"/>
          <p:cNvSpPr/>
          <p:nvPr/>
        </p:nvSpPr>
        <p:spPr>
          <a:xfrm rot="16200000">
            <a:off x="978120" y="1653120"/>
            <a:ext cx="195480" cy="127440"/>
          </a:xfrm>
          <a:prstGeom prst="flowChartMerge">
            <a:avLst/>
          </a:prstGeom>
          <a:solidFill>
            <a:srgbClr val="e7e6e6"/>
          </a:solidFill>
          <a:ln w="9360">
            <a:solidFill>
              <a:srgbClr val="44546a"/>
            </a:solidFill>
            <a:round/>
          </a:ln>
        </p:spPr>
        <p:style>
          <a:lnRef idx="0"/>
          <a:fillRef idx="0"/>
          <a:effectRef idx="0"/>
          <a:fontRef idx="minor"/>
        </p:style>
        <p:txBody>
          <a:bodyPr lIns="68400" rIns="68400" tIns="68400" bIns="68400" anchor="ctr">
            <a:noAutofit/>
          </a:bodyPr>
          <a:p>
            <a:pPr>
              <a:lnSpc>
                <a:spcPct val="100000"/>
              </a:lnSpc>
              <a:tabLst>
                <a:tab algn="l" pos="0"/>
              </a:tabLst>
            </a:pPr>
            <a:r>
              <a:rPr b="0" lang="en-US" sz="1100" spc="-1" strike="noStrike">
                <a:solidFill>
                  <a:srgbClr val="000000"/>
                </a:solidFill>
                <a:latin typeface="Arial"/>
                <a:ea typeface="Arial"/>
              </a:rPr>
              <a:t> </a:t>
            </a:r>
            <a:endParaRPr b="0" lang="en-US" sz="1100" spc="-1" strike="noStrike">
              <a:latin typeface="Arial"/>
            </a:endParaRPr>
          </a:p>
        </p:txBody>
      </p:sp>
      <p:pic>
        <p:nvPicPr>
          <p:cNvPr id="411" name="Google Shape;232;p34" descr=""/>
          <p:cNvPicPr/>
          <p:nvPr/>
        </p:nvPicPr>
        <p:blipFill>
          <a:blip r:embed="rId5"/>
          <a:stretch/>
        </p:blipFill>
        <p:spPr>
          <a:xfrm>
            <a:off x="928080" y="3635640"/>
            <a:ext cx="295560" cy="2955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Hashicorp Configuration Language (HCL)</a:t>
            </a:r>
            <a:endParaRPr b="0" lang="en-US" sz="2400" spc="-1" strike="noStrike">
              <a:latin typeface="Arial"/>
            </a:endParaRPr>
          </a:p>
        </p:txBody>
      </p:sp>
      <p:sp>
        <p:nvSpPr>
          <p:cNvPr id="413" name="PlaceHolder 2"/>
          <p:cNvSpPr>
            <a:spLocks noGrp="1"/>
          </p:cNvSpPr>
          <p:nvPr>
            <p:ph/>
          </p:nvPr>
        </p:nvSpPr>
        <p:spPr>
          <a:xfrm>
            <a:off x="630000" y="1277640"/>
            <a:ext cx="7882560" cy="331956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The goal of HCL is to build a structured configuration language that is both human and machine friendly for use with command-line tools, but specifically targeted towards DevOps tools, servers, etc.</a:t>
            </a:r>
            <a:endParaRPr b="0" lang="en-US" sz="1800" spc="-1" strike="noStrike">
              <a:latin typeface="Arial"/>
            </a:endParaRPr>
          </a:p>
          <a:p>
            <a:pPr marL="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Fully JSON compatible</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Made up of </a:t>
            </a:r>
            <a:r>
              <a:rPr b="1" lang="en-US" sz="1800" spc="-1" strike="noStrike">
                <a:solidFill>
                  <a:srgbClr val="000000"/>
                </a:solidFill>
                <a:latin typeface="Helvetica Neue"/>
                <a:ea typeface="Helvetica Neue"/>
              </a:rPr>
              <a:t>blocks</a:t>
            </a:r>
            <a:r>
              <a:rPr b="0" lang="en-US" sz="1800" spc="-1" strike="noStrike">
                <a:solidFill>
                  <a:srgbClr val="000000"/>
                </a:solidFill>
                <a:latin typeface="Helvetica Neue Light"/>
                <a:ea typeface="Helvetica Neue Light"/>
              </a:rPr>
              <a:t>, which roughly equate to JSON objects. Each block maps to an object type as defined by </a:t>
            </a:r>
            <a:r>
              <a:rPr b="1" lang="en-US" sz="1800" spc="-1" strike="noStrike">
                <a:solidFill>
                  <a:srgbClr val="000000"/>
                </a:solidFill>
                <a:latin typeface="Helvetica Neue"/>
                <a:ea typeface="Helvetica Neue"/>
              </a:rPr>
              <a:t>Terraform providers</a:t>
            </a:r>
            <a:r>
              <a:rPr b="0" lang="en-US" sz="1800" spc="-1" strike="noStrike">
                <a:solidFill>
                  <a:srgbClr val="000000"/>
                </a:solidFill>
                <a:latin typeface="Helvetica Neue Light"/>
                <a:ea typeface="Helvetica Neue Light"/>
              </a:rPr>
              <a:t> (we’ll talk more about providers later)</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u="sng">
                <a:solidFill>
                  <a:srgbClr val="0000ff"/>
                </a:solidFill>
                <a:uFillTx/>
                <a:latin typeface="Helvetica Neue Light"/>
                <a:ea typeface="Helvetica Neue Light"/>
                <a:hlinkClick r:id="rId1"/>
              </a:rPr>
              <a:t>https://github.com/hashicorp/hcl</a:t>
            </a:r>
            <a:r>
              <a:rPr b="0" lang="en-US" sz="1800" spc="-1" strike="noStrike">
                <a:solidFill>
                  <a:srgbClr val="000000"/>
                </a:solidFill>
                <a:latin typeface="Helvetica Neue Light"/>
                <a:ea typeface="Helvetica Neue Light"/>
              </a:rPr>
              <a:t> </a:t>
            </a:r>
            <a:endParaRPr b="0" lang="en-US" sz="1800" spc="-1" strike="noStrike">
              <a:latin typeface="Arial"/>
            </a:endParaRPr>
          </a:p>
        </p:txBody>
      </p:sp>
      <p:sp>
        <p:nvSpPr>
          <p:cNvPr id="414"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00A5C23A-5CD4-4ECA-96CE-4098B5850BC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78" dur="indefinite" restart="never" nodeType="tmRoot">
          <p:childTnLst>
            <p:seq>
              <p:cTn id="179" dur="indefinite" nodeType="mainSeq">
                <p:childTnLst>
                  <p:par>
                    <p:cTn id="180" fill="hold">
                      <p:stCondLst>
                        <p:cond delay="indefinite"/>
                      </p:stCondLst>
                      <p:childTnLst>
                        <p:par>
                          <p:cTn id="181" fill="hold">
                            <p:stCondLst>
                              <p:cond delay="0"/>
                            </p:stCondLst>
                            <p:childTnLst>
                              <p:par>
                                <p:cTn id="182" nodeType="clickEffect" fill="hold" presetClass="entr" presetID="1">
                                  <p:stCondLst>
                                    <p:cond delay="0"/>
                                  </p:stCondLst>
                                  <p:childTnLst>
                                    <p:set>
                                      <p:cBhvr>
                                        <p:cTn id="183"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nodeType="clickEffect" fill="hold" presetClass="entr" presetID="1">
                                  <p:stCondLst>
                                    <p:cond delay="0"/>
                                  </p:stCondLst>
                                  <p:childTnLst>
                                    <p:set>
                                      <p:cBhvr>
                                        <p:cTn id="187"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nodeType="clickEffect" fill="hold" presetClass="entr" presetID="1">
                                  <p:stCondLst>
                                    <p:cond delay="0"/>
                                  </p:stCondLst>
                                  <p:childTnLst>
                                    <p:set>
                                      <p:cBhvr>
                                        <p:cTn id="191" dur="1" fill="hold">
                                          <p:stCondLst>
                                            <p:cond delay="0"/>
                                          </p:stCondLst>
                                        </p:cTn>
                                        <p:tgtEl>
                                          <p:spTgt spid="413">
                                            <p:txEl>
                                              <p:pRg st="4" end="4"/>
                                            </p:txEl>
                                          </p:spTgt>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nodeType="clickEffect" fill="hold" presetClass="entr" presetID="1">
                                  <p:stCondLst>
                                    <p:cond delay="0"/>
                                  </p:stCondLst>
                                  <p:childTnLst>
                                    <p:set>
                                      <p:cBhvr>
                                        <p:cTn id="195" dur="1" fill="hold">
                                          <p:stCondLst>
                                            <p:cond delay="0"/>
                                          </p:stCondLst>
                                        </p:cTn>
                                        <p:tgtEl>
                                          <p:spTgt spid="41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Terraform Project Content Types</a:t>
            </a:r>
            <a:endParaRPr b="0" lang="en-US" sz="2400" spc="-1" strike="noStrike">
              <a:latin typeface="Arial"/>
            </a:endParaRPr>
          </a:p>
        </p:txBody>
      </p:sp>
      <p:sp>
        <p:nvSpPr>
          <p:cNvPr id="416" name="PlaceHolder 2"/>
          <p:cNvSpPr>
            <a:spLocks noGrp="1"/>
          </p:cNvSpPr>
          <p:nvPr>
            <p:ph/>
          </p:nvPr>
        </p:nvSpPr>
        <p:spPr>
          <a:xfrm>
            <a:off x="626760" y="1111320"/>
            <a:ext cx="7882560" cy="3508560"/>
          </a:xfrm>
          <a:prstGeom prst="rect">
            <a:avLst/>
          </a:prstGeom>
          <a:noFill/>
          <a:ln w="0">
            <a:noFill/>
          </a:ln>
        </p:spPr>
        <p:txBody>
          <a:bodyPr lIns="67680" rIns="68400" tIns="35280" bIns="34200" anchor="t">
            <a:noAutofit/>
          </a:bodyPr>
          <a:p>
            <a:pPr>
              <a:lnSpc>
                <a:spcPct val="90000"/>
              </a:lnSpc>
              <a:tabLst>
                <a:tab algn="l" pos="0"/>
              </a:tabLst>
            </a:pPr>
            <a:r>
              <a:rPr b="1" lang="en-US" sz="1800" spc="-1" strike="noStrike">
                <a:solidFill>
                  <a:srgbClr val="000000"/>
                </a:solidFill>
                <a:latin typeface="Consolas"/>
                <a:ea typeface="Consolas"/>
              </a:rPr>
              <a:t>*.tf, *.tf.json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HCL or 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These files define your declarative infrastructure and resources</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000000"/>
                </a:solidFill>
                <a:latin typeface="Consolas"/>
                <a:ea typeface="Consolas"/>
              </a:rPr>
              <a:t>*.tfstate</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JSON files that store state, reference to resources</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Created and maintained by terraform</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000000"/>
                </a:solidFill>
                <a:latin typeface="Consolas"/>
                <a:ea typeface="Consolas"/>
              </a:rPr>
              <a:t>*.tfvars,</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.tfvars.json,</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*.auto.tfvars, *.auto.tfvars.json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HCL or 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Variable definitions in bulk</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(More to come on setting variable values at runtime)</a:t>
            </a:r>
            <a:endParaRPr b="0" lang="en-US" sz="1800" spc="-1" strike="noStrike">
              <a:latin typeface="Arial"/>
            </a:endParaRPr>
          </a:p>
        </p:txBody>
      </p:sp>
      <p:sp>
        <p:nvSpPr>
          <p:cNvPr id="417"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65DBB29A-6978-463D-A166-D291185643D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Resources</a:t>
            </a:r>
            <a:endParaRPr b="0" lang="en-US" sz="2400" spc="-1" strike="noStrike">
              <a:latin typeface="Arial"/>
            </a:endParaRPr>
          </a:p>
        </p:txBody>
      </p:sp>
      <p:sp>
        <p:nvSpPr>
          <p:cNvPr id="419" name="PlaceHolder 2"/>
          <p:cNvSpPr>
            <a:spLocks noGrp="1"/>
          </p:cNvSpPr>
          <p:nvPr>
            <p:ph/>
          </p:nvPr>
        </p:nvSpPr>
        <p:spPr>
          <a:xfrm>
            <a:off x="626760" y="1111320"/>
            <a:ext cx="7882560" cy="35388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1" lang="en-US" sz="1800" spc="-1" strike="noStrike">
                <a:solidFill>
                  <a:srgbClr val="000000"/>
                </a:solidFill>
                <a:latin typeface="Consolas"/>
                <a:ea typeface="Consolas"/>
              </a:rPr>
              <a:t>*.tf</a:t>
            </a:r>
            <a:r>
              <a:rPr b="0" lang="en-US" sz="1800" spc="-1" strike="noStrike">
                <a:solidFill>
                  <a:srgbClr val="000000"/>
                </a:solidFill>
                <a:latin typeface="Helvetica Neue Light"/>
                <a:ea typeface="Helvetica Neue Light"/>
              </a:rPr>
              <a:t> files contain your </a:t>
            </a:r>
            <a:r>
              <a:rPr b="1" lang="en-US" sz="1800" spc="-1" strike="noStrike">
                <a:solidFill>
                  <a:srgbClr val="000000"/>
                </a:solidFill>
                <a:latin typeface="Helvetica Neue"/>
                <a:ea typeface="Helvetica Neue"/>
              </a:rPr>
              <a:t>HCL declarative</a:t>
            </a:r>
            <a:r>
              <a:rPr b="0" lang="en-US" sz="1800" spc="-1" strike="noStrike">
                <a:solidFill>
                  <a:srgbClr val="000000"/>
                </a:solidFill>
                <a:latin typeface="Helvetica Neue Light"/>
                <a:ea typeface="Helvetica Neue Light"/>
              </a:rPr>
              <a:t> definitions</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20"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3470DCCD-4D60-4ABD-93EA-0BA97071A90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21" name="Google Shape;254;p37"/>
          <p:cNvSpPr/>
          <p:nvPr/>
        </p:nvSpPr>
        <p:spPr>
          <a:xfrm>
            <a:off x="873000" y="1564560"/>
            <a:ext cx="6136920" cy="2430000"/>
          </a:xfrm>
          <a:prstGeom prst="rect">
            <a:avLst/>
          </a:prstGeom>
          <a:solidFill>
            <a:srgbClr val="000000"/>
          </a:solidFill>
          <a:ln w="0">
            <a:noFill/>
          </a:ln>
        </p:spPr>
        <p:style>
          <a:lnRef idx="0"/>
          <a:fillRef idx="0"/>
          <a:effectRef idx="0"/>
          <a:fontRef idx="minor"/>
        </p:style>
        <p:txBody>
          <a:bodyPr lIns="68400" rIns="68400" tIns="68400" bIns="68400" anchor="t">
            <a:noAutofit/>
          </a:bodyPr>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“ami-19827362728”</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“t2.micro”</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“my-first-instance”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422" name="PlaceHolder 4"/>
          <p:cNvSpPr>
            <a:spLocks noGrp="1"/>
          </p:cNvSpPr>
          <p:nvPr>
            <p:ph/>
          </p:nvPr>
        </p:nvSpPr>
        <p:spPr>
          <a:xfrm>
            <a:off x="630000" y="4094280"/>
            <a:ext cx="7882560" cy="56520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Most </a:t>
            </a:r>
            <a:r>
              <a:rPr b="1" lang="en-US" sz="1800" spc="-1" strike="noStrike">
                <a:solidFill>
                  <a:srgbClr val="000000"/>
                </a:solidFill>
                <a:latin typeface="Helvetica Neue"/>
                <a:ea typeface="Helvetica Neue"/>
              </a:rPr>
              <a:t>blocks</a:t>
            </a:r>
            <a:r>
              <a:rPr b="0" lang="en-US" sz="1800" spc="-1" strike="noStrike">
                <a:solidFill>
                  <a:srgbClr val="000000"/>
                </a:solidFill>
                <a:latin typeface="Helvetica Neue Light"/>
                <a:ea typeface="Helvetica Neue Light"/>
              </a:rPr>
              <a:t> in your HCL represent a </a:t>
            </a:r>
            <a:r>
              <a:rPr b="1" lang="en-US" sz="1800" spc="-1" strike="noStrike">
                <a:solidFill>
                  <a:srgbClr val="000000"/>
                </a:solidFill>
                <a:latin typeface="Helvetica Neue"/>
                <a:ea typeface="Helvetica Neue"/>
              </a:rPr>
              <a:t>resource</a:t>
            </a:r>
            <a:r>
              <a:rPr b="0" lang="en-US" sz="1800" spc="-1" strike="noStrike">
                <a:solidFill>
                  <a:srgbClr val="000000"/>
                </a:solidFill>
                <a:latin typeface="Helvetica Neue Light"/>
                <a:ea typeface="Helvetica Neue Light"/>
              </a:rPr>
              <a:t> to be created/maintained by Terraform</a:t>
            </a:r>
            <a:endParaRPr b="0" lang="en-US" sz="1800" spc="-1" strike="noStrike">
              <a:latin typeface="Arial"/>
            </a:endParaRPr>
          </a:p>
          <a:p>
            <a:pPr>
              <a:lnSpc>
                <a:spcPct val="90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96" dur="indefinite" restart="never" nodeType="tmRoot">
          <p:childTnLst>
            <p:seq>
              <p:cTn id="197" dur="indefinite" nodeType="mainSeq">
                <p:childTnLst>
                  <p:par>
                    <p:cTn id="198" fill="hold">
                      <p:stCondLst>
                        <p:cond delay="indefinite"/>
                      </p:stCondLst>
                      <p:childTnLst>
                        <p:par>
                          <p:cTn id="199" fill="hold">
                            <p:stCondLst>
                              <p:cond delay="0"/>
                            </p:stCondLst>
                            <p:childTnLst>
                              <p:par>
                                <p:cTn id="200" nodeType="clickEffect" fill="hold" presetClass="entr" presetID="1">
                                  <p:stCondLst>
                                    <p:cond delay="0"/>
                                  </p:stCondLst>
                                  <p:childTnLst>
                                    <p:set>
                                      <p:cBhvr>
                                        <p:cTn id="201" dur="1" fill="hold">
                                          <p:stCondLst>
                                            <p:cond delay="0"/>
                                          </p:stCondLst>
                                        </p:cTn>
                                        <p:tgtEl>
                                          <p:spTgt spid="419"/>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nodeType="clickEffect" fill="hold" presetClass="entr" presetID="10">
                                  <p:stCondLst>
                                    <p:cond delay="0"/>
                                  </p:stCondLst>
                                  <p:childTnLst>
                                    <p:set>
                                      <p:cBhvr>
                                        <p:cTn id="205" dur="1" fill="hold">
                                          <p:stCondLst>
                                            <p:cond delay="0"/>
                                          </p:stCondLst>
                                        </p:cTn>
                                        <p:tgtEl>
                                          <p:spTgt spid="421"/>
                                        </p:tgtEl>
                                        <p:attrNameLst>
                                          <p:attrName>style.visibility</p:attrName>
                                        </p:attrNameLst>
                                      </p:cBhvr>
                                      <p:to>
                                        <p:strVal val="visible"/>
                                      </p:to>
                                    </p:set>
                                    <p:animEffect filter="fade" transition="in">
                                      <p:cBhvr additive="repl">
                                        <p:cTn id="206" dur="1000"/>
                                        <p:tgtEl>
                                          <p:spTgt spid="421"/>
                                        </p:tgtEl>
                                      </p:cBhvr>
                                    </p:animEffec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0">
                                  <p:stCondLst>
                                    <p:cond delay="0"/>
                                  </p:stCondLst>
                                  <p:childTnLst>
                                    <p:set>
                                      <p:cBhvr>
                                        <p:cTn id="210" dur="1" fill="hold">
                                          <p:stCondLst>
                                            <p:cond delay="0"/>
                                          </p:stCondLst>
                                        </p:cTn>
                                        <p:tgtEl>
                                          <p:spTgt spid="422"/>
                                        </p:tgtEl>
                                        <p:attrNameLst>
                                          <p:attrName>style.visibility</p:attrName>
                                        </p:attrNameLst>
                                      </p:cBhvr>
                                      <p:to>
                                        <p:strVal val="visible"/>
                                      </p:to>
                                    </p:set>
                                    <p:animEffect filter="fade" transition="in">
                                      <p:cBhvr additive="repl">
                                        <p:cTn id="211"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Resources</a:t>
            </a:r>
            <a:endParaRPr b="0" lang="en-US" sz="2400" spc="-1" strike="noStrike">
              <a:latin typeface="Arial"/>
            </a:endParaRPr>
          </a:p>
        </p:txBody>
      </p:sp>
      <p:sp>
        <p:nvSpPr>
          <p:cNvPr id="424" name="PlaceHolder 2"/>
          <p:cNvSpPr>
            <a:spLocks noGrp="1"/>
          </p:cNvSpPr>
          <p:nvPr>
            <p:ph/>
          </p:nvPr>
        </p:nvSpPr>
        <p:spPr>
          <a:xfrm>
            <a:off x="626760" y="1024200"/>
            <a:ext cx="7882560" cy="350856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i="1" lang="en-US" sz="1800" spc="-1" strike="noStrike">
                <a:solidFill>
                  <a:srgbClr val="000000"/>
                </a:solidFill>
                <a:latin typeface="Helvetica Neue Light"/>
                <a:ea typeface="Helvetica Neue Light"/>
              </a:rPr>
              <a:t>Resources</a:t>
            </a:r>
            <a:r>
              <a:rPr b="0" lang="en-US" sz="1800" spc="-1" strike="noStrike">
                <a:solidFill>
                  <a:srgbClr val="000000"/>
                </a:solidFill>
                <a:latin typeface="Helvetica Neue Light"/>
                <a:ea typeface="Helvetica Neue Light"/>
              </a:rPr>
              <a:t> are key elements and captured as top-level objects (blocks) in Terraform configuration files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resource block indicates the intent to </a:t>
            </a:r>
            <a:r>
              <a:rPr b="0" i="1" lang="en-US" sz="1800" spc="-1" strike="noStrike">
                <a:solidFill>
                  <a:srgbClr val="000000"/>
                </a:solidFill>
                <a:latin typeface="Helvetica Neue Light"/>
                <a:ea typeface="Helvetica Neue Light"/>
              </a:rPr>
              <a:t>idempotently</a:t>
            </a:r>
            <a:r>
              <a:rPr b="0" lang="en-US" sz="1800" spc="-1" strike="noStrike">
                <a:solidFill>
                  <a:srgbClr val="000000"/>
                </a:solidFill>
                <a:latin typeface="Helvetica Neue Light"/>
                <a:ea typeface="Helvetica Neue Light"/>
              </a:rPr>
              <a:t> create that resource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Body of resource contains configuration of attributes of that resource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provider (e.g., AWS, Azure, etc.) provides its own set of resources and defines the configuration attributes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When a resource is created by Terraform, it’s tracked in Terraform </a:t>
            </a:r>
            <a:r>
              <a:rPr b="0" i="1" lang="en-US" sz="1800" spc="-1" strike="noStrike">
                <a:solidFill>
                  <a:srgbClr val="000000"/>
                </a:solidFill>
                <a:latin typeface="Helvetica Neue Light"/>
                <a:ea typeface="Helvetica Neue Light"/>
              </a:rPr>
              <a:t>state</a:t>
            </a:r>
            <a:endParaRPr b="0" lang="en-US" sz="1800" spc="-1" strike="noStrike">
              <a:latin typeface="Arial"/>
            </a:endParaRPr>
          </a:p>
          <a:p>
            <a:pPr>
              <a:lnSpc>
                <a:spcPct val="115000"/>
              </a:lnSpc>
            </a:pPr>
            <a:endParaRPr b="0" lang="en-US" sz="1800" spc="-1" strike="noStrike">
              <a:latin typeface="Arial"/>
            </a:endParaRPr>
          </a:p>
        </p:txBody>
      </p:sp>
      <p:sp>
        <p:nvSpPr>
          <p:cNvPr id="425"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7C1441D6-DC95-4317-9316-E8BE6DDB5B0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12" dur="indefinite" restart="never" nodeType="tmRoot">
          <p:childTnLst>
            <p:seq>
              <p:cTn id="213" dur="indefinite" nodeType="mainSeq">
                <p:childTnLst>
                  <p:par>
                    <p:cTn id="214" fill="hold">
                      <p:stCondLst>
                        <p:cond delay="indefinite"/>
                      </p:stCondLst>
                      <p:childTnLst>
                        <p:par>
                          <p:cTn id="215" fill="hold">
                            <p:stCondLst>
                              <p:cond delay="0"/>
                            </p:stCondLst>
                            <p:childTnLst>
                              <p:par>
                                <p:cTn id="216" nodeType="clickEffect" fill="hold" presetClass="entr" presetID="1">
                                  <p:stCondLst>
                                    <p:cond delay="0"/>
                                  </p:stCondLst>
                                  <p:childTnLst>
                                    <p:set>
                                      <p:cBhvr>
                                        <p:cTn id="217" dur="1" fill="hold">
                                          <p:stCondLst>
                                            <p:cond delay="0"/>
                                          </p:stCondLst>
                                        </p:cTn>
                                        <p:tgtEl>
                                          <p:spTgt spid="424">
                                            <p:txEl>
                                              <p:pRg st="0" end="0"/>
                                            </p:txEl>
                                          </p:spTgt>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nodeType="clickEffect" fill="hold" presetClass="entr" presetID="1">
                                  <p:stCondLst>
                                    <p:cond delay="0"/>
                                  </p:stCondLst>
                                  <p:childTnLst>
                                    <p:set>
                                      <p:cBhvr>
                                        <p:cTn id="221" dur="1" fill="hold">
                                          <p:stCondLst>
                                            <p:cond delay="0"/>
                                          </p:stCondLst>
                                        </p:cTn>
                                        <p:tgtEl>
                                          <p:spTgt spid="424">
                                            <p:txEl>
                                              <p:pRg st="1" end="1"/>
                                            </p:txEl>
                                          </p:spTgt>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
                                  <p:stCondLst>
                                    <p:cond delay="0"/>
                                  </p:stCondLst>
                                  <p:childTnLst>
                                    <p:set>
                                      <p:cBhvr>
                                        <p:cTn id="225" dur="1" fill="hold">
                                          <p:stCondLst>
                                            <p:cond delay="0"/>
                                          </p:stCondLst>
                                        </p:cTn>
                                        <p:tgtEl>
                                          <p:spTgt spid="424">
                                            <p:txEl>
                                              <p:pRg st="2" end="2"/>
                                            </p:txEl>
                                          </p:spTgt>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1">
                                  <p:stCondLst>
                                    <p:cond delay="0"/>
                                  </p:stCondLst>
                                  <p:childTnLst>
                                    <p:set>
                                      <p:cBhvr>
                                        <p:cTn id="229" dur="1" fill="hold">
                                          <p:stCondLst>
                                            <p:cond delay="0"/>
                                          </p:stCondLst>
                                        </p:cTn>
                                        <p:tgtEl>
                                          <p:spTgt spid="424">
                                            <p:txEl>
                                              <p:pRg st="3" end="3"/>
                                            </p:txEl>
                                          </p:spTgt>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
                                  <p:stCondLst>
                                    <p:cond delay="0"/>
                                  </p:stCondLst>
                                  <p:childTnLst>
                                    <p:set>
                                      <p:cBhvr>
                                        <p:cTn id="233" dur="1" fill="hold">
                                          <p:stCondLst>
                                            <p:cond delay="0"/>
                                          </p:stCondLst>
                                        </p:cTn>
                                        <p:tgtEl>
                                          <p:spTgt spid="424">
                                            <p:txEl>
                                              <p:pRg st="4" end="4"/>
                                            </p:txEl>
                                          </p:spTgt>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nodeType="clickEffect" fill="hold" presetClass="entr" presetID="10">
                                  <p:stCondLst>
                                    <p:cond delay="0"/>
                                  </p:stCondLst>
                                  <p:childTnLst>
                                    <p:set>
                                      <p:cBhvr>
                                        <p:cTn id="237" dur="1" fill="hold">
                                          <p:stCondLst>
                                            <p:cond delay="0"/>
                                          </p:stCondLst>
                                        </p:cTn>
                                        <p:tgtEl>
                                          <p:spTgt spid="424"/>
                                        </p:tgtEl>
                                        <p:attrNameLst>
                                          <p:attrName>style.visibility</p:attrName>
                                        </p:attrNameLst>
                                      </p:cBhvr>
                                      <p:to>
                                        <p:strVal val="visible"/>
                                      </p:to>
                                    </p:set>
                                    <p:animEffect filter="fade" transition="in">
                                      <p:cBhvr additive="repl">
                                        <p:cTn id="238"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Terraform Commands and the CLI</a:t>
            </a:r>
            <a:endParaRPr b="0" lang="en-US" sz="2400" spc="-1" strike="noStrike">
              <a:latin typeface="Arial"/>
            </a:endParaRPr>
          </a:p>
        </p:txBody>
      </p:sp>
      <p:sp>
        <p:nvSpPr>
          <p:cNvPr id="427" name="PlaceHolder 2"/>
          <p:cNvSpPr>
            <a:spLocks noGrp="1"/>
          </p:cNvSpPr>
          <p:nvPr>
            <p:ph/>
          </p:nvPr>
        </p:nvSpPr>
        <p:spPr>
          <a:xfrm>
            <a:off x="626760" y="1111320"/>
            <a:ext cx="7882560" cy="350856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The CLI is how you’ll most often use terraform</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init …</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plan …</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apply …</a:t>
            </a:r>
            <a:endParaRPr b="0" lang="en-US" sz="1800" spc="-1" strike="noStrike">
              <a:latin typeface="Arial"/>
            </a:endParaRPr>
          </a:p>
          <a:p>
            <a:pPr marL="343080" indent="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And plenty more: </a:t>
            </a:r>
            <a:r>
              <a:rPr b="1" lang="en-US" sz="1800" spc="-1" strike="noStrike">
                <a:solidFill>
                  <a:srgbClr val="000000"/>
                </a:solidFill>
                <a:latin typeface="Consolas"/>
                <a:ea typeface="Consolas"/>
              </a:rPr>
              <a:t>terraform --help</a:t>
            </a:r>
            <a:r>
              <a:rPr b="1" lang="en-US" sz="1800" spc="-1" strike="noStrike">
                <a:solidFill>
                  <a:srgbClr val="000000"/>
                </a:solidFill>
                <a:latin typeface="Courier New"/>
                <a:ea typeface="Courier New"/>
              </a:rPr>
              <a:t> </a:t>
            </a:r>
            <a:r>
              <a:rPr b="0" lang="en-US" sz="1800" spc="-1" strike="noStrike">
                <a:solidFill>
                  <a:srgbClr val="000000"/>
                </a:solidFill>
                <a:latin typeface="Helvetica Neue Light"/>
                <a:ea typeface="Helvetica Neue Light"/>
              </a:rPr>
              <a:t>or </a:t>
            </a:r>
            <a:r>
              <a:rPr b="0" lang="en-US" sz="1800" spc="-1" strike="noStrike" u="sng">
                <a:solidFill>
                  <a:srgbClr val="0000ff"/>
                </a:solidFill>
                <a:uFillTx/>
                <a:latin typeface="Helvetica Neue Light"/>
                <a:ea typeface="Helvetica Neue Light"/>
                <a:hlinkClick r:id="rId1"/>
              </a:rPr>
              <a:t>https://www.terraform.io/docs/commands/index.html</a:t>
            </a:r>
            <a:r>
              <a:rPr b="0" lang="en-US" sz="1800" spc="-1" strike="noStrike">
                <a:solidFill>
                  <a:srgbClr val="000000"/>
                </a:solidFill>
                <a:latin typeface="Helvetica Neue Light"/>
                <a:ea typeface="Helvetica Neue Light"/>
              </a:rPr>
              <a:t> </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Third-party SDKs also available for running and interacting with Terraform (e.g., </a:t>
            </a:r>
            <a:r>
              <a:rPr b="1" lang="en-US" sz="1800" spc="-1" strike="noStrike">
                <a:solidFill>
                  <a:srgbClr val="000000"/>
                </a:solidFill>
                <a:latin typeface="Consolas"/>
                <a:ea typeface="Consolas"/>
              </a:rPr>
              <a:t>scalr</a:t>
            </a:r>
            <a:r>
              <a:rPr b="0" lang="en-US" sz="1800" spc="-1" strike="noStrike">
                <a:solidFill>
                  <a:srgbClr val="000000"/>
                </a:solidFill>
                <a:latin typeface="Helvetica Neue Light"/>
                <a:ea typeface="Helvetica Neue Light"/>
              </a:rPr>
              <a:t>)</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28"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C686F7FB-A58F-4512-92D4-B96F92C0FF2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39" dur="indefinite" restart="never" nodeType="tmRoot">
          <p:childTnLst>
            <p:seq>
              <p:cTn id="240" dur="indefinite" nodeType="mainSeq">
                <p:childTnLst>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427">
                                            <p:txEl>
                                              <p:pRg st="0" end="0"/>
                                            </p:txEl>
                                          </p:spTgt>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427">
                                            <p:txEl>
                                              <p:pRg st="1" end="1"/>
                                            </p:txEl>
                                          </p:spTgt>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427">
                                            <p:txEl>
                                              <p:pRg st="2" end="2"/>
                                            </p:txEl>
                                          </p:spTgt>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427">
                                            <p:txEl>
                                              <p:pRg st="3" end="3"/>
                                            </p:txEl>
                                          </p:spTgt>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427">
                                            <p:txEl>
                                              <p:pRg st="4" end="4"/>
                                            </p:txEl>
                                          </p:spTgt>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427">
                                            <p:txEl>
                                              <p:pRg st="5" end="5"/>
                                            </p:txEl>
                                          </p:spTgt>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427">
                                            <p:txEl>
                                              <p:pRg st="6" end="6"/>
                                            </p:txEl>
                                          </p:spTgt>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
                                  <p:stCondLst>
                                    <p:cond delay="0"/>
                                  </p:stCondLst>
                                  <p:childTnLst>
                                    <p:set>
                                      <p:cBhvr>
                                        <p:cTn id="272" dur="1" fill="hold">
                                          <p:stCondLst>
                                            <p:cond delay="0"/>
                                          </p:stCondLst>
                                        </p:cTn>
                                        <p:tgtEl>
                                          <p:spTgt spid="427">
                                            <p:txEl>
                                              <p:pRg st="7" end="7"/>
                                            </p:txEl>
                                          </p:spTgt>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1">
                                  <p:stCondLst>
                                    <p:cond delay="0"/>
                                  </p:stCondLst>
                                  <p:childTnLst>
                                    <p:set>
                                      <p:cBhvr>
                                        <p:cTn id="276" dur="1" fill="hold">
                                          <p:stCondLst>
                                            <p:cond delay="0"/>
                                          </p:stCondLst>
                                        </p:cTn>
                                        <p:tgtEl>
                                          <p:spTgt spid="427">
                                            <p:txEl>
                                              <p:pRg st="8" end="8"/>
                                            </p:txEl>
                                          </p:spTgt>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tgtEl>
                                          <p:spTgt spid="427">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3E969BBC-3B0D-4C81-8E6F-654D03E2F9C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30" name="Google Shape;276;p40"/>
          <p:cNvSpPr/>
          <p:nvPr/>
        </p:nvSpPr>
        <p:spPr>
          <a:xfrm>
            <a:off x="0" y="0"/>
            <a:ext cx="2305800" cy="5149080"/>
          </a:xfrm>
          <a:prstGeom prst="rect">
            <a:avLst/>
          </a:prstGeom>
          <a:solidFill>
            <a:srgbClr val="f17e3a"/>
          </a:solidFill>
          <a:ln w="0">
            <a:noFill/>
          </a:ln>
        </p:spPr>
        <p:style>
          <a:lnRef idx="0"/>
          <a:fillRef idx="0"/>
          <a:effectRef idx="0"/>
          <a:fontRef idx="minor"/>
        </p:style>
        <p:txBody>
          <a:bodyPr lIns="68400" rIns="68400" tIns="68400" bIns="68400" anchor="t">
            <a:noAutofit/>
          </a:bodyPr>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r>
              <a:rPr b="0" lang="en-US" sz="1100" spc="-1" strike="noStrike">
                <a:solidFill>
                  <a:srgbClr val="ffffff"/>
                </a:solidFill>
                <a:latin typeface="Helvetica Neue Light"/>
                <a:ea typeface="Helvetica Neue Light"/>
              </a:rPr>
              <a:t>Big picture look at</a:t>
            </a:r>
            <a:endParaRPr b="0" lang="en-US" sz="1100" spc="-1" strike="noStrike">
              <a:latin typeface="Arial"/>
            </a:endParaRPr>
          </a:p>
          <a:p>
            <a:pPr marL="63360">
              <a:lnSpc>
                <a:spcPct val="100000"/>
              </a:lnSpc>
              <a:tabLst>
                <a:tab algn="l" pos="0"/>
              </a:tabLst>
            </a:pPr>
            <a:endParaRPr b="0" lang="en-US" sz="1100" spc="-1" strike="noStrike">
              <a:latin typeface="Arial"/>
            </a:endParaRPr>
          </a:p>
          <a:p>
            <a:pPr marL="63360">
              <a:lnSpc>
                <a:spcPct val="100000"/>
              </a:lnSpc>
              <a:tabLst>
                <a:tab algn="l" pos="0"/>
              </a:tabLst>
            </a:pPr>
            <a:r>
              <a:rPr b="1" lang="en-US" sz="1800" spc="-1" strike="noStrike">
                <a:solidFill>
                  <a:srgbClr val="ffffff"/>
                </a:solidFill>
                <a:latin typeface="Helvetica Neue"/>
                <a:ea typeface="Helvetica Neue"/>
              </a:rPr>
              <a:t>Terraform Command Flow</a:t>
            </a:r>
            <a:endParaRPr b="0" lang="en-US" sz="1800" spc="-1" strike="noStrike">
              <a:latin typeface="Arial"/>
            </a:endParaRPr>
          </a:p>
        </p:txBody>
      </p:sp>
      <p:pic>
        <p:nvPicPr>
          <p:cNvPr id="431" name="Google Shape;277;p40" descr=""/>
          <p:cNvPicPr/>
          <p:nvPr/>
        </p:nvPicPr>
        <p:blipFill>
          <a:blip r:embed="rId1"/>
          <a:stretch/>
        </p:blipFill>
        <p:spPr>
          <a:xfrm>
            <a:off x="2421360" y="0"/>
            <a:ext cx="6634440" cy="51422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Consolas"/>
                <a:ea typeface="Consolas"/>
              </a:rPr>
              <a:t>terraform init</a:t>
            </a:r>
            <a:endParaRPr b="0" lang="en-US" sz="2400" spc="-1" strike="noStrike">
              <a:latin typeface="Arial"/>
            </a:endParaRPr>
          </a:p>
        </p:txBody>
      </p:sp>
      <p:sp>
        <p:nvSpPr>
          <p:cNvPr id="433" name="PlaceHolder 2"/>
          <p:cNvSpPr>
            <a:spLocks noGrp="1"/>
          </p:cNvSpPr>
          <p:nvPr>
            <p:ph/>
          </p:nvPr>
        </p:nvSpPr>
        <p:spPr>
          <a:xfrm>
            <a:off x="626760" y="1111320"/>
            <a:ext cx="7882560" cy="350856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A special command, run before other commands/operations</a:t>
            </a:r>
            <a:endParaRPr b="0" lang="en-US" sz="1800" spc="-1" strike="noStrike">
              <a:latin typeface="Arial"/>
            </a:endParaRPr>
          </a:p>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What does it do?</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Downloads required provider packages, modules</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Initializes state</a:t>
            </a:r>
            <a:endParaRPr b="0" lang="en-US" sz="1800" spc="-1" strike="noStrike">
              <a:latin typeface="Arial"/>
            </a:endParaRPr>
          </a:p>
          <a:p>
            <a:pPr lvl="2" marL="1028880" indent="-272880">
              <a:lnSpc>
                <a:spcPct val="90000"/>
              </a:lnSpc>
              <a:buClr>
                <a:srgbClr val="000000"/>
              </a:buClr>
              <a:buFont typeface="Helvetica Neue Light"/>
              <a:buChar char="■"/>
            </a:pPr>
            <a:r>
              <a:rPr b="0" lang="en-US" sz="1700" spc="-1" strike="noStrike">
                <a:solidFill>
                  <a:srgbClr val="000000"/>
                </a:solidFill>
                <a:latin typeface="Helvetica Neue Light"/>
                <a:ea typeface="Helvetica Neue Light"/>
              </a:rPr>
              <a:t>Local state: ensuring local state file(s) exist</a:t>
            </a:r>
            <a:endParaRPr b="0" lang="en-US" sz="1700" spc="-1" strike="noStrike">
              <a:latin typeface="Arial"/>
            </a:endParaRPr>
          </a:p>
          <a:p>
            <a:pPr lvl="2" marL="1028880" indent="-272880">
              <a:lnSpc>
                <a:spcPct val="90000"/>
              </a:lnSpc>
              <a:buClr>
                <a:srgbClr val="000000"/>
              </a:buClr>
              <a:buFont typeface="Helvetica Neue Light"/>
              <a:buChar char="■"/>
            </a:pPr>
            <a:r>
              <a:rPr b="0" lang="en-US" sz="1700" spc="-1" strike="noStrike">
                <a:solidFill>
                  <a:srgbClr val="000000"/>
                </a:solidFill>
                <a:latin typeface="Helvetica Neue Light"/>
                <a:ea typeface="Helvetica Neue Light"/>
              </a:rPr>
              <a:t>Remote state: more complex initialization (more on remote state later)</a:t>
            </a:r>
            <a:endParaRPr b="0" lang="en-US" sz="17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Basic syntax check</a:t>
            </a:r>
            <a:endParaRPr b="0" lang="en-US" sz="1800" spc="-1" strike="noStrike">
              <a:latin typeface="Arial"/>
            </a:endParaRPr>
          </a:p>
          <a:p>
            <a:pPr marL="68580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Idempotent</a:t>
            </a:r>
            <a:endParaRPr b="0" lang="en-US" sz="1800" spc="-1" strike="noStrike">
              <a:latin typeface="Arial"/>
            </a:endParaRPr>
          </a:p>
          <a:p>
            <a:pPr marL="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Remember the </a:t>
            </a:r>
            <a:r>
              <a:rPr b="1" lang="en-US" sz="1800" spc="-1" strike="noStrike">
                <a:solidFill>
                  <a:srgbClr val="000000"/>
                </a:solidFill>
                <a:latin typeface="Helvetica Neue Light"/>
                <a:ea typeface="Consolas"/>
              </a:rPr>
              <a:t>.terraform</a:t>
            </a:r>
            <a:r>
              <a:rPr b="0" lang="en-US" sz="1800" spc="-1" strike="noStrike">
                <a:solidFill>
                  <a:srgbClr val="000000"/>
                </a:solidFill>
                <a:latin typeface="Helvetica Neue Light"/>
                <a:ea typeface="Helvetica Neue Light"/>
              </a:rPr>
              <a:t> directory?</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Consolas"/>
              </a:rPr>
              <a:t>The </a:t>
            </a:r>
            <a:r>
              <a:rPr b="1" lang="en-US" sz="1800" spc="-1" strike="noStrike">
                <a:solidFill>
                  <a:srgbClr val="000000"/>
                </a:solidFill>
                <a:latin typeface="Helvetica Neue Light"/>
                <a:ea typeface="Consolas"/>
              </a:rPr>
              <a:t>init</a:t>
            </a:r>
            <a:r>
              <a:rPr b="0" lang="en-US" sz="1800" spc="-1" strike="noStrike">
                <a:solidFill>
                  <a:srgbClr val="000000"/>
                </a:solidFill>
                <a:latin typeface="Helvetica Neue Light"/>
                <a:ea typeface="Helvetica Neue Light"/>
              </a:rPr>
              <a:t> command downloads the provider packages and modules to this directory</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Also where state files live.</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34"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6A15B49A-0789-4356-B9D9-2A8503BFAD9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81" dur="indefinite" restart="never" nodeType="tmRoot">
          <p:childTnLst>
            <p:seq>
              <p:cTn id="282" dur="indefinite" nodeType="mainSeq">
                <p:childTnLst>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433">
                                            <p:txEl>
                                              <p:pRg st="1" end="1"/>
                                            </p:txEl>
                                          </p:spTgt>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433">
                                            <p:txEl>
                                              <p:pRg st="2" end="2"/>
                                            </p:txEl>
                                          </p:spTgt>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433">
                                            <p:txEl>
                                              <p:pRg st="3" end="3"/>
                                            </p:txEl>
                                          </p:spTgt>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1">
                                  <p:stCondLst>
                                    <p:cond delay="0"/>
                                  </p:stCondLst>
                                  <p:childTnLst>
                                    <p:set>
                                      <p:cBhvr>
                                        <p:cTn id="302" dur="1" fill="hold">
                                          <p:stCondLst>
                                            <p:cond delay="0"/>
                                          </p:stCondLst>
                                        </p:cTn>
                                        <p:tgtEl>
                                          <p:spTgt spid="433">
                                            <p:txEl>
                                              <p:pRg st="4" end="4"/>
                                            </p:txEl>
                                          </p:spTgt>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433">
                                            <p:txEl>
                                              <p:pRg st="5" end="5"/>
                                            </p:txEl>
                                          </p:spTgt>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433">
                                            <p:txEl>
                                              <p:pRg st="6" end="6"/>
                                            </p:txEl>
                                          </p:spTgt>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nodeType="clickEffect" fill="hold" presetClass="entr" presetID="1">
                                  <p:stCondLst>
                                    <p:cond delay="0"/>
                                  </p:stCondLst>
                                  <p:childTnLst>
                                    <p:set>
                                      <p:cBhvr>
                                        <p:cTn id="314" dur="1" fill="hold">
                                          <p:stCondLst>
                                            <p:cond delay="0"/>
                                          </p:stCondLst>
                                        </p:cTn>
                                        <p:tgtEl>
                                          <p:spTgt spid="433">
                                            <p:txEl>
                                              <p:pRg st="8" end="8"/>
                                            </p:txEl>
                                          </p:spTgt>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nodeType="clickEffect" fill="hold" presetClass="entr" presetID="1">
                                  <p:stCondLst>
                                    <p:cond delay="0"/>
                                  </p:stCondLst>
                                  <p:childTnLst>
                                    <p:set>
                                      <p:cBhvr>
                                        <p:cTn id="318" dur="1" fill="hold">
                                          <p:stCondLst>
                                            <p:cond delay="0"/>
                                          </p:stCondLst>
                                        </p:cTn>
                                        <p:tgtEl>
                                          <p:spTgt spid="433">
                                            <p:txEl>
                                              <p:pRg st="10" end="10"/>
                                            </p:txEl>
                                          </p:spTgt>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nodeType="clickEffect" fill="hold" presetClass="entr" presetID="1">
                                  <p:stCondLst>
                                    <p:cond delay="0"/>
                                  </p:stCondLst>
                                  <p:childTnLst>
                                    <p:set>
                                      <p:cBhvr>
                                        <p:cTn id="322" dur="1" fill="hold">
                                          <p:stCondLst>
                                            <p:cond delay="0"/>
                                          </p:stCondLst>
                                        </p:cTn>
                                        <p:tgtEl>
                                          <p:spTgt spid="433">
                                            <p:txEl>
                                              <p:pRg st="11" end="11"/>
                                            </p:txEl>
                                          </p:spTgt>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
                                  <p:stCondLst>
                                    <p:cond delay="0"/>
                                  </p:stCondLst>
                                  <p:childTnLst>
                                    <p:set>
                                      <p:cBhvr>
                                        <p:cTn id="326" dur="1" fill="hold">
                                          <p:stCondLst>
                                            <p:cond delay="0"/>
                                          </p:stCondLst>
                                        </p:cTn>
                                        <p:tgtEl>
                                          <p:spTgt spid="433">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1: First Terraform Project</a:t>
            </a:r>
            <a:endParaRPr b="0" lang="en-US" sz="2400" spc="-1" strike="noStrike">
              <a:latin typeface="Arial"/>
            </a:endParaRPr>
          </a:p>
        </p:txBody>
      </p:sp>
      <p:sp>
        <p:nvSpPr>
          <p:cNvPr id="436" name="PlaceHolder 2"/>
          <p:cNvSpPr>
            <a:spLocks noGrp="1"/>
          </p:cNvSpPr>
          <p:nvPr>
            <p:ph/>
          </p:nvPr>
        </p:nvSpPr>
        <p:spPr>
          <a:xfrm>
            <a:off x="626760" y="1111320"/>
            <a:ext cx="7882560" cy="350856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37"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75979DD2-3528-44A6-B337-3555398A90C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Extending Your Project</a:t>
            </a:r>
            <a:endParaRPr b="0" lang="en-US" sz="2400" spc="-1" strike="noStrike">
              <a:latin typeface="Arial"/>
            </a:endParaRPr>
          </a:p>
        </p:txBody>
      </p:sp>
      <p:sp>
        <p:nvSpPr>
          <p:cNvPr id="439" name="PlaceHolder 2"/>
          <p:cNvSpPr>
            <a:spLocks noGrp="1"/>
          </p:cNvSpPr>
          <p:nvPr>
            <p:ph/>
          </p:nvPr>
        </p:nvSpPr>
        <p:spPr>
          <a:xfrm>
            <a:off x="630000" y="1206720"/>
            <a:ext cx="7882560" cy="306720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Input Variables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Locals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Data Sources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Provisioners</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remote-exec</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local-exec</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null_resource</a:t>
            </a:r>
            <a:endParaRPr b="0" lang="en-US" sz="2000" spc="-1" strike="noStrike">
              <a:latin typeface="Arial"/>
            </a:endParaRPr>
          </a:p>
          <a:p>
            <a:pPr>
              <a:lnSpc>
                <a:spcPct val="90000"/>
              </a:lnSpc>
              <a:tabLst>
                <a:tab algn="l" pos="0"/>
              </a:tabLst>
            </a:pPr>
            <a:endParaRPr b="0" lang="en-US" sz="2000" spc="-1" strike="noStrike">
              <a:latin typeface="Arial"/>
            </a:endParaRPr>
          </a:p>
        </p:txBody>
      </p:sp>
      <p:sp>
        <p:nvSpPr>
          <p:cNvPr id="440"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3F1D7E83-0972-4CD5-A7C3-A7CB7AFFA77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Google Shape;76;p17"/>
          <p:cNvSpPr/>
          <p:nvPr/>
        </p:nvSpPr>
        <p:spPr>
          <a:xfrm>
            <a:off x="0" y="2641680"/>
            <a:ext cx="9142560" cy="2252160"/>
          </a:xfrm>
          <a:prstGeom prst="rect">
            <a:avLst/>
          </a:prstGeom>
          <a:solidFill>
            <a:srgbClr val="f2f2f2"/>
          </a:solidFill>
          <a:ln w="0">
            <a:noFill/>
          </a:ln>
        </p:spPr>
        <p:style>
          <a:lnRef idx="0"/>
          <a:fillRef idx="0"/>
          <a:effectRef idx="0"/>
          <a:fontRef idx="minor"/>
        </p:style>
      </p:sp>
      <p:sp>
        <p:nvSpPr>
          <p:cNvPr id="315"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233445"/>
                </a:solidFill>
                <a:latin typeface="Helvetica Neue Light"/>
                <a:ea typeface="Helvetica Neue Light"/>
              </a:rPr>
              <a:t>An Overview</a:t>
            </a:r>
            <a:endParaRPr b="0" lang="en-US" sz="2400" spc="-1" strike="noStrike">
              <a:latin typeface="Arial"/>
            </a:endParaRPr>
          </a:p>
        </p:txBody>
      </p:sp>
      <p:sp>
        <p:nvSpPr>
          <p:cNvPr id="316" name="PlaceHolder 2"/>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6E384A98-F21C-41E4-8B02-E7B0D5268E1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17" name="Google Shape;79;p17"/>
          <p:cNvSpPr/>
          <p:nvPr/>
        </p:nvSpPr>
        <p:spPr>
          <a:xfrm>
            <a:off x="648360" y="2922840"/>
            <a:ext cx="4295520" cy="39096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100" spc="-1" strike="noStrike">
                <a:solidFill>
                  <a:srgbClr val="595959"/>
                </a:solidFill>
                <a:latin typeface="Helvetica Neue Light"/>
                <a:ea typeface="Helvetica Neue Light"/>
              </a:rPr>
              <a:t>…</a:t>
            </a:r>
            <a:r>
              <a:rPr b="0" lang="en-US" sz="2100" spc="-1" strike="noStrike">
                <a:solidFill>
                  <a:srgbClr val="595959"/>
                </a:solidFill>
                <a:latin typeface="Helvetica Neue Light"/>
                <a:ea typeface="Helvetica Neue Light"/>
              </a:rPr>
              <a:t>Impacts you daily.</a:t>
            </a:r>
            <a:endParaRPr b="0" lang="en-US" sz="2100" spc="-1" strike="noStrike">
              <a:latin typeface="Arial"/>
            </a:endParaRPr>
          </a:p>
        </p:txBody>
      </p:sp>
      <p:sp>
        <p:nvSpPr>
          <p:cNvPr id="318" name="Google Shape;80;p17"/>
          <p:cNvSpPr/>
          <p:nvPr/>
        </p:nvSpPr>
        <p:spPr>
          <a:xfrm>
            <a:off x="661680" y="3362400"/>
            <a:ext cx="4295520" cy="9914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595959"/>
                </a:solidFill>
                <a:latin typeface="Helvetica Neue Light"/>
                <a:ea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b="0" lang="en-US" sz="1200" spc="-1" strike="noStrike">
              <a:latin typeface="Arial"/>
            </a:endParaRPr>
          </a:p>
        </p:txBody>
      </p:sp>
      <p:sp>
        <p:nvSpPr>
          <p:cNvPr id="319" name="Google Shape;81;p17"/>
          <p:cNvSpPr/>
          <p:nvPr/>
        </p:nvSpPr>
        <p:spPr>
          <a:xfrm>
            <a:off x="655560" y="1323000"/>
            <a:ext cx="2720520" cy="36792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000" spc="-1" strike="noStrike">
                <a:solidFill>
                  <a:srgbClr val="595959"/>
                </a:solidFill>
                <a:latin typeface="Helvetica Neue Light"/>
                <a:ea typeface="Helvetica Neue Light"/>
              </a:rPr>
              <a:t>Our purpose…</a:t>
            </a:r>
            <a:endParaRPr b="0" lang="en-US" sz="2000" spc="-1" strike="noStrike">
              <a:latin typeface="Arial"/>
            </a:endParaRPr>
          </a:p>
        </p:txBody>
      </p:sp>
      <p:sp>
        <p:nvSpPr>
          <p:cNvPr id="320" name="Google Shape;82;p17"/>
          <p:cNvSpPr/>
          <p:nvPr/>
        </p:nvSpPr>
        <p:spPr>
          <a:xfrm>
            <a:off x="644040" y="1714680"/>
            <a:ext cx="3663360" cy="4370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595959"/>
                </a:solidFill>
                <a:latin typeface="Helvetica Neue Light"/>
                <a:ea typeface="Helvetica Neue Light"/>
              </a:rPr>
              <a:t>We help organizations learn and adopt new technologies. </a:t>
            </a:r>
            <a:endParaRPr b="0" lang="en-US" sz="1200" spc="-1" strike="noStrike">
              <a:latin typeface="Arial"/>
            </a:endParaRPr>
          </a:p>
        </p:txBody>
      </p:sp>
      <p:pic>
        <p:nvPicPr>
          <p:cNvPr id="321" name="Google Shape;83;p17" descr="A picture containing object&#10;&#10;Description automatically generated"/>
          <p:cNvPicPr/>
          <p:nvPr/>
        </p:nvPicPr>
        <p:blipFill>
          <a:blip r:embed="rId1"/>
          <a:stretch/>
        </p:blipFill>
        <p:spPr>
          <a:xfrm>
            <a:off x="4405320" y="1337760"/>
            <a:ext cx="4552200" cy="752040"/>
          </a:xfrm>
          <a:prstGeom prst="rect">
            <a:avLst/>
          </a:prstGeom>
          <a:ln w="0">
            <a:noFill/>
          </a:ln>
        </p:spPr>
      </p:pic>
      <p:sp>
        <p:nvSpPr>
          <p:cNvPr id="322" name="Google Shape;84;p17"/>
          <p:cNvSpPr/>
          <p:nvPr/>
        </p:nvSpPr>
        <p:spPr>
          <a:xfrm>
            <a:off x="6426720" y="2738160"/>
            <a:ext cx="1627920" cy="2754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400" spc="-1" strike="noStrike">
                <a:solidFill>
                  <a:srgbClr val="595959"/>
                </a:solidFill>
                <a:latin typeface="Helvetica Neue Light"/>
                <a:ea typeface="Helvetica Neue Light"/>
              </a:rPr>
              <a:t>In 2018 alone...</a:t>
            </a:r>
            <a:endParaRPr b="0" lang="en-US" sz="1400" spc="-1" strike="noStrike">
              <a:latin typeface="Arial"/>
            </a:endParaRPr>
          </a:p>
        </p:txBody>
      </p:sp>
      <p:pic>
        <p:nvPicPr>
          <p:cNvPr id="323" name="Google Shape;85;p17" descr=""/>
          <p:cNvPicPr/>
          <p:nvPr/>
        </p:nvPicPr>
        <p:blipFill>
          <a:blip r:embed="rId2"/>
          <a:stretch/>
        </p:blipFill>
        <p:spPr>
          <a:xfrm>
            <a:off x="5572440" y="3150000"/>
            <a:ext cx="2873520" cy="164232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Input Variables</a:t>
            </a:r>
            <a:endParaRPr b="0" lang="en-US" sz="2400" spc="-1" strike="noStrike">
              <a:latin typeface="Arial"/>
            </a:endParaRPr>
          </a:p>
        </p:txBody>
      </p:sp>
      <p:sp>
        <p:nvSpPr>
          <p:cNvPr id="442" name="PlaceHolder 2"/>
          <p:cNvSpPr>
            <a:spLocks noGrp="1"/>
          </p:cNvSpPr>
          <p:nvPr>
            <p:ph/>
          </p:nvPr>
        </p:nvSpPr>
        <p:spPr>
          <a:xfrm>
            <a:off x="626760" y="1111320"/>
            <a:ext cx="7882560" cy="350856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Enable interchangeable values to be stored centrally and referenced single or multiple times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Similar to variables in other languages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Declared in </a:t>
            </a:r>
            <a:r>
              <a:rPr b="1" lang="en-US" sz="2000" spc="-1" strike="noStrike">
                <a:solidFill>
                  <a:srgbClr val="000000"/>
                </a:solidFill>
                <a:latin typeface="Consolas"/>
                <a:ea typeface="Consolas"/>
              </a:rPr>
              <a:t>variable</a:t>
            </a:r>
            <a:r>
              <a:rPr b="0" lang="en-US" sz="2000" spc="-1" strike="noStrike">
                <a:solidFill>
                  <a:srgbClr val="000000"/>
                </a:solidFill>
                <a:latin typeface="Helvetica Neue Light"/>
                <a:ea typeface="Helvetica Neue Light"/>
              </a:rPr>
              <a:t> blocks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Parsed first</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Cannot interpolate or reference other variables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Allow for default values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Optionally specify value type, e.g.,</a:t>
            </a:r>
            <a:endParaRPr b="0" lang="en-US" sz="20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List, Map, String</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443"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EBE60002-7C5B-4BF5-80A4-E85659D8FF6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27" dur="indefinite" restart="never" nodeType="tmRoot">
          <p:childTnLst>
            <p:seq>
              <p:cTn id="328" dur="indefinite" nodeType="mainSeq">
                <p:childTnLst>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442">
                                            <p:txEl>
                                              <p:pRg st="3" end="3"/>
                                            </p:txEl>
                                          </p:spTgt>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442">
                                            <p:txEl>
                                              <p:pRg st="5" end="5"/>
                                            </p:txEl>
                                          </p:spTgt>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1">
                                  <p:stCondLst>
                                    <p:cond delay="0"/>
                                  </p:stCondLst>
                                  <p:childTnLst>
                                    <p:set>
                                      <p:cBhvr>
                                        <p:cTn id="356" dur="1" fill="hold">
                                          <p:stCondLst>
                                            <p:cond delay="0"/>
                                          </p:stCondLst>
                                        </p:cTn>
                                        <p:tgtEl>
                                          <p:spTgt spid="442">
                                            <p:txEl>
                                              <p:pRg st="6" end="6"/>
                                            </p:txEl>
                                          </p:spTgt>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
                                  <p:stCondLst>
                                    <p:cond delay="0"/>
                                  </p:stCondLst>
                                  <p:childTnLst>
                                    <p:set>
                                      <p:cBhvr>
                                        <p:cTn id="360" dur="1" fill="hold">
                                          <p:stCondLst>
                                            <p:cond delay="0"/>
                                          </p:stCondLst>
                                        </p:cTn>
                                        <p:tgtEl>
                                          <p:spTgt spid="44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Example Variable Definition</a:t>
            </a:r>
            <a:endParaRPr b="0" lang="en-US" sz="2400" spc="-1" strike="noStrike">
              <a:latin typeface="Arial"/>
            </a:endParaRPr>
          </a:p>
        </p:txBody>
      </p:sp>
      <p:sp>
        <p:nvSpPr>
          <p:cNvPr id="445"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79EFEB35-F767-4CCD-86B9-63EFC895E8C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46" name="PlaceHolder 3"/>
          <p:cNvSpPr>
            <a:spLocks noGrp="1"/>
          </p:cNvSpPr>
          <p:nvPr>
            <p:ph/>
          </p:nvPr>
        </p:nvSpPr>
        <p:spPr>
          <a:xfrm>
            <a:off x="0" y="924120"/>
            <a:ext cx="9142560" cy="397764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700" spc="-1" strike="noStrike">
                <a:solidFill>
                  <a:srgbClr val="ff9900"/>
                </a:solidFill>
                <a:latin typeface="Courier New"/>
                <a:ea typeface="Courier New"/>
              </a:rPr>
              <a:t>variable</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“instance_size”</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default</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“t2.micro”</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type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string</a:t>
            </a:r>
            <a:endParaRPr b="0" lang="en-US" sz="2700" spc="-1" strike="noStrike">
              <a:latin typeface="Arial"/>
            </a:endParaRPr>
          </a:p>
          <a:p>
            <a:pPr>
              <a:lnSpc>
                <a:spcPct val="90000"/>
              </a:lnSpc>
              <a:tabLst>
                <a:tab algn="l" pos="0"/>
              </a:tabLst>
            </a:pPr>
            <a:r>
              <a:rPr b="1" lang="en-US" sz="2700" spc="-1" strike="noStrike">
                <a:solidFill>
                  <a:srgbClr val="6aa84f"/>
                </a:solidFill>
                <a:latin typeface="Courier New"/>
                <a:ea typeface="Courier New"/>
              </a:rPr>
              <a:t>  </a:t>
            </a:r>
            <a:r>
              <a:rPr b="1" lang="en-US" sz="2700" spc="-1" strike="noStrike">
                <a:solidFill>
                  <a:srgbClr val="8e7cc3"/>
                </a:solidFill>
                <a:latin typeface="Courier New"/>
                <a:ea typeface="Courier New"/>
              </a:rPr>
              <a:t>description </a:t>
            </a:r>
            <a:r>
              <a:rPr b="1" lang="en-US" sz="2700" spc="-1" strike="noStrike">
                <a:solidFill>
                  <a:srgbClr val="c9daf8"/>
                </a:solidFill>
                <a:latin typeface="Courier New"/>
                <a:ea typeface="Courier New"/>
              </a:rPr>
              <a:t>= </a:t>
            </a:r>
            <a:r>
              <a:rPr b="1" lang="en-US" sz="2700" spc="-1" strike="noStrike">
                <a:solidFill>
                  <a:srgbClr val="6aa84f"/>
                </a:solidFill>
                <a:latin typeface="Courier New"/>
                <a:ea typeface="Courier New"/>
              </a:rPr>
              <a:t>“Size of EC2 instance”</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Locals</a:t>
            </a:r>
            <a:endParaRPr b="0" lang="en-US" sz="2400" spc="-1" strike="noStrike">
              <a:latin typeface="Arial"/>
            </a:endParaRPr>
          </a:p>
        </p:txBody>
      </p:sp>
      <p:sp>
        <p:nvSpPr>
          <p:cNvPr id="448" name="PlaceHolder 2"/>
          <p:cNvSpPr>
            <a:spLocks noGrp="1"/>
          </p:cNvSpPr>
          <p:nvPr>
            <p:ph/>
          </p:nvPr>
        </p:nvSpPr>
        <p:spPr>
          <a:xfrm>
            <a:off x="626760" y="1111320"/>
            <a:ext cx="7882560" cy="350856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Mutable values that allow for interpolation and inference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CAN</a:t>
            </a:r>
            <a:r>
              <a:rPr b="0" lang="en-US" sz="2000" spc="-1" strike="noStrike">
                <a:solidFill>
                  <a:srgbClr val="000000"/>
                </a:solidFill>
                <a:latin typeface="Helvetica Neue Light"/>
                <a:ea typeface="Helvetica Neue Light"/>
              </a:rPr>
              <a:t> reference variables and other locals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CAN’T</a:t>
            </a:r>
            <a:r>
              <a:rPr b="0" lang="en-US" sz="2000" spc="-1" strike="noStrike">
                <a:solidFill>
                  <a:srgbClr val="000000"/>
                </a:solidFill>
                <a:latin typeface="Helvetica Neue Light"/>
                <a:ea typeface="Helvetica Neue Light"/>
              </a:rPr>
              <a:t> be set via arguments from the command line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Use them when a value is used in many places in your code and that value is likely to change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Don’t overuse them or your code can be difficult to read</a:t>
            </a:r>
            <a:endParaRPr b="0" lang="en-US" sz="2000" spc="-1" strike="noStrike">
              <a:latin typeface="Arial"/>
            </a:endParaRPr>
          </a:p>
        </p:txBody>
      </p:sp>
      <p:sp>
        <p:nvSpPr>
          <p:cNvPr id="449"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DA501E6B-8536-4654-9C63-4E70CECE4D2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1">
                                  <p:stCondLst>
                                    <p:cond delay="0"/>
                                  </p:stCondLst>
                                  <p:childTnLst>
                                    <p:set>
                                      <p:cBhvr>
                                        <p:cTn id="370" dur="1" fill="hold">
                                          <p:stCondLst>
                                            <p:cond delay="0"/>
                                          </p:stCondLst>
                                        </p:cTn>
                                        <p:tgtEl>
                                          <p:spTgt spid="448">
                                            <p:txEl>
                                              <p:pRg st="2" end="2"/>
                                            </p:txEl>
                                          </p:spTgt>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448">
                                            <p:txEl>
                                              <p:pRg st="6" end="6"/>
                                            </p:txEl>
                                          </p:spTgt>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44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Local Definitions</a:t>
            </a:r>
            <a:endParaRPr b="0" lang="en-US" sz="2400" spc="-1" strike="noStrike">
              <a:latin typeface="Arial"/>
            </a:endParaRPr>
          </a:p>
        </p:txBody>
      </p:sp>
      <p:sp>
        <p:nvSpPr>
          <p:cNvPr id="451"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A2374C76-9DA0-4C89-9249-DD6E080890F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52" name="PlaceHolder 3"/>
          <p:cNvSpPr>
            <a:spLocks noGrp="1"/>
          </p:cNvSpPr>
          <p:nvPr>
            <p:ph/>
          </p:nvPr>
        </p:nvSpPr>
        <p:spPr>
          <a:xfrm>
            <a:off x="0" y="924120"/>
            <a:ext cx="9142560" cy="397764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500" spc="-1" strike="noStrike">
                <a:solidFill>
                  <a:srgbClr val="ff9900"/>
                </a:solidFill>
                <a:latin typeface="Courier New"/>
                <a:ea typeface="Courier New"/>
              </a:rPr>
              <a:t>locals</a:t>
            </a:r>
            <a:r>
              <a:rPr b="1" lang="en-US" sz="2500" spc="-1" strike="noStrike">
                <a:solidFill>
                  <a:srgbClr val="ffffff"/>
                </a:solidFill>
                <a:latin typeface="Courier New"/>
                <a:ea typeface="Courier New"/>
              </a:rPr>
              <a:t> </a:t>
            </a:r>
            <a:r>
              <a:rPr b="1" lang="en-US" sz="2500" spc="-1" strike="noStrike">
                <a:solidFill>
                  <a:srgbClr val="c9daf8"/>
                </a:solidFill>
                <a:latin typeface="Courier New"/>
                <a:ea typeface="Courier New"/>
              </a:rPr>
              <a:t>{</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one</a:t>
            </a:r>
            <a:r>
              <a:rPr b="1" lang="en-US" sz="2500" spc="-1" strike="noStrike">
                <a:solidFill>
                  <a:srgbClr val="c9daf8"/>
                </a:solidFill>
                <a:latin typeface="Courier New"/>
                <a:ea typeface="Courier New"/>
              </a:rPr>
              <a:t>        = </a:t>
            </a:r>
            <a:r>
              <a:rPr b="1" lang="en-US" sz="2500" spc="-1" strike="noStrike">
                <a:solidFill>
                  <a:srgbClr val="6aa84f"/>
                </a:solidFill>
                <a:latin typeface="Courier New"/>
                <a:ea typeface="Courier New"/>
              </a:rPr>
              <a:t>“1”</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local_one</a:t>
            </a:r>
            <a:r>
              <a:rPr b="1" lang="en-US" sz="2500" spc="-1" strike="noStrike">
                <a:solidFill>
                  <a:srgbClr val="c9daf8"/>
                </a:solidFill>
                <a:latin typeface="Courier New"/>
                <a:ea typeface="Courier New"/>
              </a:rPr>
              <a:t>  = local.</a:t>
            </a:r>
            <a:r>
              <a:rPr b="1" lang="en-US" sz="2500" spc="-1" strike="noStrike">
                <a:solidFill>
                  <a:srgbClr val="8e7cc3"/>
                </a:solidFill>
                <a:latin typeface="Courier New"/>
                <a:ea typeface="Courier New"/>
              </a:rPr>
              <a:t>one</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concat_one</a:t>
            </a:r>
            <a:r>
              <a:rPr b="1" lang="en-US" sz="2500" spc="-1" strike="noStrike">
                <a:solidFill>
                  <a:srgbClr val="c9daf8"/>
                </a:solidFill>
                <a:latin typeface="Courier New"/>
                <a:ea typeface="Courier New"/>
              </a:rPr>
              <a:t> = </a:t>
            </a:r>
            <a:r>
              <a:rPr b="1" lang="en-US" sz="2500" spc="-1" strike="noStrike">
                <a:solidFill>
                  <a:srgbClr val="6aa84f"/>
                </a:solidFill>
                <a:latin typeface="Courier New"/>
                <a:ea typeface="Courier New"/>
              </a:rPr>
              <a:t>“</a:t>
            </a:r>
            <a:r>
              <a:rPr b="1" lang="en-US" sz="2500" spc="-1" strike="noStrike">
                <a:solidFill>
                  <a:srgbClr val="c9daf8"/>
                </a:solidFill>
                <a:latin typeface="Courier New"/>
                <a:ea typeface="Courier New"/>
              </a:rPr>
              <a:t>${local.</a:t>
            </a:r>
            <a:r>
              <a:rPr b="1" lang="en-US" sz="2500" spc="-1" strike="noStrike">
                <a:solidFill>
                  <a:srgbClr val="8e7cc3"/>
                </a:solidFill>
                <a:latin typeface="Courier New"/>
                <a:ea typeface="Courier New"/>
              </a:rPr>
              <a:t>one</a:t>
            </a:r>
            <a:r>
              <a:rPr b="1" lang="en-US" sz="2500" spc="-1" strike="noStrike">
                <a:solidFill>
                  <a:srgbClr val="c9daf8"/>
                </a:solidFill>
                <a:latin typeface="Courier New"/>
                <a:ea typeface="Courier New"/>
              </a:rPr>
              <a:t>}</a:t>
            </a:r>
            <a:r>
              <a:rPr b="1" lang="en-US" sz="2500" spc="-1" strike="noStrike">
                <a:solidFill>
                  <a:srgbClr val="70ad47"/>
                </a:solidFill>
                <a:latin typeface="Courier New"/>
                <a:ea typeface="Courier New"/>
              </a:rPr>
              <a:t>_and_one</a:t>
            </a:r>
            <a:r>
              <a:rPr b="1" lang="en-US" sz="2500" spc="-1" strike="noStrike">
                <a:solidFill>
                  <a:srgbClr val="6aa84f"/>
                </a:solidFill>
                <a:latin typeface="Courier New"/>
                <a:ea typeface="Courier New"/>
              </a:rPr>
              <a:t>”</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a:t>
            </a:r>
            <a:endParaRPr b="0" lang="en-US" sz="2400" spc="-1" strike="noStrike">
              <a:latin typeface="Arial"/>
            </a:endParaRPr>
          </a:p>
        </p:txBody>
      </p:sp>
      <p:sp>
        <p:nvSpPr>
          <p:cNvPr id="454" name="PlaceHolder 2"/>
          <p:cNvSpPr>
            <a:spLocks noGrp="1"/>
          </p:cNvSpPr>
          <p:nvPr>
            <p:ph/>
          </p:nvPr>
        </p:nvSpPr>
        <p:spPr>
          <a:xfrm>
            <a:off x="626760" y="1111320"/>
            <a:ext cx="7882560" cy="350856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Logical references to data objects stored externally to the </a:t>
            </a:r>
            <a:r>
              <a:rPr b="1" lang="en-US" sz="2000" spc="-1" strike="noStrike">
                <a:solidFill>
                  <a:srgbClr val="000000"/>
                </a:solidFill>
                <a:latin typeface="Consolas"/>
                <a:ea typeface="Consolas"/>
              </a:rPr>
              <a:t>tfstate</a:t>
            </a:r>
            <a:r>
              <a:rPr b="0" lang="en-US" sz="2000" spc="-1" strike="noStrike">
                <a:solidFill>
                  <a:srgbClr val="000000"/>
                </a:solidFill>
                <a:latin typeface="Helvetica Neue Light"/>
                <a:ea typeface="Helvetica Neue Light"/>
              </a:rPr>
              <a:t> file</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Allows you to reference resources not created by Terraform</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Examples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Current default region in AWS CLI</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AMI ID search</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AWS ARN lookup</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AWS VPC CIDR range</a:t>
            </a:r>
            <a:endParaRPr b="0" lang="en-US" sz="2000" spc="-1" strike="noStrike">
              <a:latin typeface="Arial"/>
            </a:endParaRPr>
          </a:p>
          <a:p>
            <a:pPr>
              <a:lnSpc>
                <a:spcPct val="90000"/>
              </a:lnSpc>
              <a:tabLst>
                <a:tab algn="l" pos="0"/>
              </a:tabLst>
            </a:pPr>
            <a:endParaRPr b="0" lang="en-US" sz="2000" spc="-1" strike="noStrike">
              <a:latin typeface="Arial"/>
            </a:endParaRPr>
          </a:p>
        </p:txBody>
      </p:sp>
      <p:sp>
        <p:nvSpPr>
          <p:cNvPr id="455"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5B68A920-9AC4-4623-9655-146CF4C49E8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83" dur="indefinite" restart="never" nodeType="tmRoot">
          <p:childTnLst>
            <p:seq>
              <p:cTn id="384" dur="indefinite" nodeType="mainSeq">
                <p:childTnLst>
                  <p:par>
                    <p:cTn id="385" fill="hold">
                      <p:stCondLst>
                        <p:cond delay="indefinite"/>
                      </p:stCondLst>
                      <p:childTnLst>
                        <p:par>
                          <p:cTn id="386" fill="hold">
                            <p:stCondLst>
                              <p:cond delay="0"/>
                            </p:stCondLst>
                            <p:childTnLst>
                              <p:par>
                                <p:cTn id="387" nodeType="clickEffect" fill="hold" presetClass="entr" presetID="1">
                                  <p:stCondLst>
                                    <p:cond delay="0"/>
                                  </p:stCondLst>
                                  <p:childTnLst>
                                    <p:set>
                                      <p:cBhvr>
                                        <p:cTn id="388"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454">
                                            <p:txEl>
                                              <p:pRg st="5" end="5"/>
                                            </p:txEl>
                                          </p:spTgt>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 Example: AWS AMI Lookup</a:t>
            </a:r>
            <a:endParaRPr b="0" lang="en-US" sz="2400" spc="-1" strike="noStrike">
              <a:latin typeface="Arial"/>
            </a:endParaRPr>
          </a:p>
        </p:txBody>
      </p:sp>
      <p:sp>
        <p:nvSpPr>
          <p:cNvPr id="457"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6B7385A5-96CB-4465-BC50-55BA828B391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58" name="PlaceHolder 3"/>
          <p:cNvSpPr>
            <a:spLocks noGrp="1"/>
          </p:cNvSpPr>
          <p:nvPr>
            <p:ph/>
          </p:nvPr>
        </p:nvSpPr>
        <p:spPr>
          <a:xfrm>
            <a:off x="0" y="901440"/>
            <a:ext cx="9142560" cy="400032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1800" spc="-1" strike="noStrike">
                <a:solidFill>
                  <a:srgbClr val="ff9900"/>
                </a:solidFill>
                <a:latin typeface="Courier New"/>
                <a:ea typeface="Courier New"/>
              </a:rPr>
              <a:t>data </a:t>
            </a:r>
            <a:r>
              <a:rPr b="1" lang="en-US" sz="1800" spc="-1" strike="noStrike">
                <a:solidFill>
                  <a:srgbClr val="6d9eeb"/>
                </a:solidFill>
                <a:latin typeface="Courier New"/>
                <a:ea typeface="Courier New"/>
              </a:rPr>
              <a:t>"aws_ami" "latest-ubuntu"</a:t>
            </a:r>
            <a:r>
              <a:rPr b="1" lang="en-US" sz="1800" spc="-1" strike="noStrike">
                <a:solidFill>
                  <a:srgbClr val="ff9900"/>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most_recent</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true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owners</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"099720109477"</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filter</a:t>
            </a: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name</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"name"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values</a:t>
            </a:r>
            <a:r>
              <a:rPr b="1" lang="en-US" sz="1800" spc="-1" strike="noStrike">
                <a:solidFill>
                  <a:srgbClr val="c9daf8"/>
                </a:solidFill>
                <a:latin typeface="Courier New"/>
                <a:ea typeface="Courier New"/>
              </a:rPr>
              <a:t> = </a:t>
            </a:r>
            <a:r>
              <a:rPr b="1" lang="en-US" sz="1400" spc="-1" strike="noStrike">
                <a:solidFill>
                  <a:srgbClr val="c9daf8"/>
                </a:solidFill>
                <a:latin typeface="Courier New"/>
                <a:ea typeface="Courier New"/>
              </a:rPr>
              <a:t>[</a:t>
            </a:r>
            <a:r>
              <a:rPr b="1" lang="en-US" sz="1400" spc="-1" strike="noStrike">
                <a:solidFill>
                  <a:srgbClr val="6aa84f"/>
                </a:solidFill>
                <a:latin typeface="Courier New"/>
                <a:ea typeface="Courier New"/>
              </a:rPr>
              <a:t>"ubuntu/images/hvm-ssd/ubuntu-xenial-16.04-amd64-server-*"</a:t>
            </a:r>
            <a:r>
              <a:rPr b="1" lang="en-US" sz="1400" spc="-1" strike="noStrike">
                <a:solidFill>
                  <a:srgbClr val="c9daf8"/>
                </a:solidFill>
                <a:latin typeface="Courier New"/>
                <a:ea typeface="Courier New"/>
              </a:rPr>
              <a:t>]</a:t>
            </a:r>
            <a:endParaRPr b="0" lang="en-US" sz="14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filter</a:t>
            </a: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name</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"virtualization-type"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values</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"hvm"</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Provisioners</a:t>
            </a:r>
            <a:endParaRPr b="0" lang="en-US" sz="2400" spc="-1" strike="noStrike">
              <a:latin typeface="Arial"/>
            </a:endParaRPr>
          </a:p>
        </p:txBody>
      </p:sp>
      <p:sp>
        <p:nvSpPr>
          <p:cNvPr id="460" name="PlaceHolder 2"/>
          <p:cNvSpPr>
            <a:spLocks noGrp="1"/>
          </p:cNvSpPr>
          <p:nvPr>
            <p:ph/>
          </p:nvPr>
        </p:nvSpPr>
        <p:spPr>
          <a:xfrm>
            <a:off x="626760" y="1111320"/>
            <a:ext cx="7882560" cy="350856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Allow you to run commands during instance provisioning that are run on create, recreate, or taint correction (explained later), but not every time </a:t>
            </a:r>
            <a:r>
              <a:rPr b="1" lang="en-US" sz="1800" spc="-1" strike="noStrike">
                <a:solidFill>
                  <a:srgbClr val="000000"/>
                </a:solidFill>
                <a:latin typeface="Consolas"/>
                <a:ea typeface="Consolas"/>
              </a:rPr>
              <a:t>terraform apply</a:t>
            </a:r>
            <a:r>
              <a:rPr b="0" lang="en-US" sz="1800" spc="-1" strike="noStrike">
                <a:solidFill>
                  <a:srgbClr val="000000"/>
                </a:solidFill>
                <a:latin typeface="Helvetica Neue Light"/>
                <a:ea typeface="Helvetica Neue Light"/>
              </a:rPr>
              <a:t> is run</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Ties custom logic to idempotent resources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Types</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local</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remote</a:t>
            </a:r>
            <a:endParaRPr b="0" lang="en-US" sz="1700" spc="-1" strike="noStrike">
              <a:latin typeface="Arial"/>
            </a:endParaRPr>
          </a:p>
          <a:p>
            <a:pPr marL="412920">
              <a:lnSpc>
                <a:spcPct val="115000"/>
              </a:lnSpc>
              <a:tabLst>
                <a:tab algn="l" pos="0"/>
              </a:tabLst>
            </a:pPr>
            <a:endParaRPr b="0" lang="en-US" sz="17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Connectors</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SSH</a:t>
            </a:r>
            <a:endParaRPr b="0" lang="en-US" sz="17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WinRM</a:t>
            </a:r>
            <a:endParaRPr b="0" lang="en-US" sz="1700" spc="-1" strike="noStrike">
              <a:latin typeface="Arial"/>
            </a:endParaRPr>
          </a:p>
          <a:p>
            <a:pPr>
              <a:lnSpc>
                <a:spcPct val="90000"/>
              </a:lnSpc>
              <a:tabLst>
                <a:tab algn="l" pos="0"/>
              </a:tabLst>
            </a:pPr>
            <a:endParaRPr b="0" lang="en-US" sz="1700" spc="-1" strike="noStrike">
              <a:latin typeface="Arial"/>
            </a:endParaRPr>
          </a:p>
        </p:txBody>
      </p:sp>
      <p:sp>
        <p:nvSpPr>
          <p:cNvPr id="461"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A19B2452-3D75-4150-826A-989C098C552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13" dur="indefinite" restart="never" nodeType="tmRoot">
          <p:childTnLst>
            <p:seq>
              <p:cTn id="414" dur="indefinite" nodeType="mainSeq">
                <p:childTnLst>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
                                  <p:stCondLst>
                                    <p:cond delay="0"/>
                                  </p:stCondLst>
                                  <p:childTnLst>
                                    <p:set>
                                      <p:cBhvr>
                                        <p:cTn id="422"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nodeType="clickEffect" fill="hold" presetClass="entr" presetID="1">
                                  <p:stCondLst>
                                    <p:cond delay="0"/>
                                  </p:stCondLst>
                                  <p:childTnLst>
                                    <p:set>
                                      <p:cBhvr>
                                        <p:cTn id="426"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nodeType="clickEffect" fill="hold" presetClass="entr" presetID="1">
                                  <p:stCondLst>
                                    <p:cond delay="0"/>
                                  </p:stCondLst>
                                  <p:childTnLst>
                                    <p:set>
                                      <p:cBhvr>
                                        <p:cTn id="430"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nodeType="clickEffect" fill="hold" presetClass="entr" presetID="1">
                                  <p:stCondLst>
                                    <p:cond delay="0"/>
                                  </p:stCondLst>
                                  <p:childTnLst>
                                    <p:set>
                                      <p:cBhvr>
                                        <p:cTn id="434"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nodeType="clickEffect" fill="hold" presetClass="entr" presetID="1">
                                  <p:stCondLst>
                                    <p:cond delay="0"/>
                                  </p:stCondLst>
                                  <p:childTnLst>
                                    <p:set>
                                      <p:cBhvr>
                                        <p:cTn id="438"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nodeType="clickEffect" fill="hold" presetClass="entr" presetID="1">
                                  <p:stCondLst>
                                    <p:cond delay="0"/>
                                  </p:stCondLst>
                                  <p:childTnLst>
                                    <p:set>
                                      <p:cBhvr>
                                        <p:cTn id="442"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nodeType="clickEffect" fill="hold" presetClass="entr" presetID="1">
                                  <p:stCondLst>
                                    <p:cond delay="0"/>
                                  </p:stCondLst>
                                  <p:childTnLst>
                                    <p:set>
                                      <p:cBhvr>
                                        <p:cTn id="446" dur="1" fill="hold">
                                          <p:stCondLst>
                                            <p:cond delay="0"/>
                                          </p:stCondLst>
                                        </p:cTn>
                                        <p:tgtEl>
                                          <p:spTgt spid="460">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local-exec</a:t>
            </a:r>
            <a:endParaRPr b="0" lang="en-US" sz="2400" spc="-1" strike="noStrike">
              <a:latin typeface="Arial"/>
            </a:endParaRPr>
          </a:p>
        </p:txBody>
      </p:sp>
      <p:sp>
        <p:nvSpPr>
          <p:cNvPr id="463"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7C0184CA-DD1A-47D3-84D4-3E86C74A167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64" name="PlaceHolder 3"/>
          <p:cNvSpPr>
            <a:spLocks noGrp="1"/>
          </p:cNvSpPr>
          <p:nvPr>
            <p:ph/>
          </p:nvPr>
        </p:nvSpPr>
        <p:spPr>
          <a:xfrm>
            <a:off x="0" y="924120"/>
            <a:ext cx="9142560" cy="397764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“ami-19827362728”</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“t2.micro”</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“my-first-instance”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ff9900"/>
                </a:solidFill>
                <a:latin typeface="Courier New"/>
                <a:ea typeface="Courier New"/>
              </a:rPr>
              <a:t>provisioner</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“local-exec”</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command</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“echo ‘created 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remote-exec</a:t>
            </a:r>
            <a:endParaRPr b="0" lang="en-US" sz="2400" spc="-1" strike="noStrike">
              <a:latin typeface="Arial"/>
            </a:endParaRPr>
          </a:p>
        </p:txBody>
      </p:sp>
      <p:sp>
        <p:nvSpPr>
          <p:cNvPr id="466"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F1C218DC-90FC-4170-9C65-FB3FDC89FE5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67" name="PlaceHolder 3"/>
          <p:cNvSpPr>
            <a:spLocks noGrp="1"/>
          </p:cNvSpPr>
          <p:nvPr>
            <p:ph/>
          </p:nvPr>
        </p:nvSpPr>
        <p:spPr>
          <a:xfrm>
            <a:off x="0" y="924120"/>
            <a:ext cx="9142560" cy="397764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1700" spc="-1" strike="noStrike">
                <a:solidFill>
                  <a:srgbClr val="ff9900"/>
                </a:solidFill>
                <a:latin typeface="Courier New"/>
                <a:ea typeface="Courier New"/>
              </a:rPr>
              <a:t>resource</a:t>
            </a:r>
            <a:r>
              <a:rPr b="1" lang="en-US" sz="1700" spc="-1" strike="noStrike">
                <a:solidFill>
                  <a:srgbClr val="ffffff"/>
                </a:solidFill>
                <a:latin typeface="Courier New"/>
                <a:ea typeface="Courier New"/>
              </a:rPr>
              <a:t> </a:t>
            </a:r>
            <a:r>
              <a:rPr b="1" lang="en-US" sz="1700" spc="-1" strike="noStrike">
                <a:solidFill>
                  <a:srgbClr val="6fa8dc"/>
                </a:solidFill>
                <a:latin typeface="Courier New"/>
                <a:ea typeface="Courier New"/>
              </a:rPr>
              <a:t>“aws_instance” “web”</a:t>
            </a:r>
            <a:r>
              <a:rPr b="1" lang="en-US" sz="1700" spc="-1" strike="noStrike">
                <a:solidFill>
                  <a:srgbClr val="ffffff"/>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8e7cc3"/>
                </a:solidFill>
                <a:latin typeface="Courier New"/>
                <a:ea typeface="Courier New"/>
              </a:rPr>
              <a:t>...</a:t>
            </a:r>
            <a:endParaRPr b="0" lang="en-US" sz="1700" spc="-1" strike="noStrike">
              <a:latin typeface="Arial"/>
            </a:endParaRPr>
          </a:p>
          <a:p>
            <a:pPr>
              <a:lnSpc>
                <a:spcPct val="90000"/>
              </a:lnSpc>
              <a:tabLst>
                <a:tab algn="l" pos="0"/>
              </a:tabLst>
            </a:pP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ff9900"/>
                </a:solidFill>
                <a:latin typeface="Courier New"/>
                <a:ea typeface="Courier New"/>
              </a:rPr>
              <a:t>provisioner</a:t>
            </a:r>
            <a:r>
              <a:rPr b="1" lang="en-US" sz="1700" spc="-1" strike="noStrike">
                <a:solidFill>
                  <a:srgbClr val="ffffff"/>
                </a:solidFill>
                <a:latin typeface="Courier New"/>
                <a:ea typeface="Courier New"/>
              </a:rPr>
              <a:t> </a:t>
            </a:r>
            <a:r>
              <a:rPr b="1" lang="en-US" sz="1700" spc="-1" strike="noStrike">
                <a:solidFill>
                  <a:srgbClr val="6fa8dc"/>
                </a:solidFill>
                <a:latin typeface="Courier New"/>
                <a:ea typeface="Courier New"/>
              </a:rPr>
              <a:t>“remote-exec”</a:t>
            </a:r>
            <a:r>
              <a:rPr b="1" lang="en-US" sz="1700" spc="-1" strike="noStrike">
                <a:solidFill>
                  <a:srgbClr val="ffffff"/>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8e7cc3"/>
                </a:solidFill>
                <a:latin typeface="Courier New"/>
                <a:ea typeface="Courier New"/>
              </a:rPr>
              <a:t>inline</a:t>
            </a:r>
            <a:r>
              <a:rPr b="1" lang="en-US" sz="1700" spc="-1" strike="noStrike">
                <a:solidFill>
                  <a:srgbClr val="c9daf8"/>
                </a:solidFill>
                <a:latin typeface="Courier New"/>
                <a:ea typeface="Courier New"/>
              </a:rPr>
              <a:t> =</a:t>
            </a:r>
            <a:r>
              <a:rPr b="1" lang="en-US" sz="1700" spc="-1" strike="noStrike">
                <a:solidFill>
                  <a:srgbClr val="6aa84f"/>
                </a:solidFill>
                <a:latin typeface="Courier New"/>
                <a:ea typeface="Courier New"/>
              </a:rPr>
              <a:t> </a:t>
            </a:r>
            <a:r>
              <a:rPr b="1" lang="en-US" sz="1800" spc="-1" strike="noStrike">
                <a:solidFill>
                  <a:srgbClr val="6aa84f"/>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6aa84f"/>
                </a:solidFill>
                <a:latin typeface="Courier New"/>
                <a:ea typeface="Courier New"/>
              </a:rPr>
              <a:t>"sudo sed -i</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's/^PasswordAuthentication.*/PasswordAuthentication yes/'    /etc/ssh/sshd_config",</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"sudo service sshd restart",</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"wget https://repo.anaconda.com/Anaconda3-Linux-x86_64.sh",</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"sh Anaconda3-Linux-x86_64.sh -b"</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a:t>
            </a:r>
            <a:endParaRPr b="0" lang="en-US" sz="1800" spc="-1" strike="noStrike">
              <a:latin typeface="Arial"/>
            </a:endParaRPr>
          </a:p>
          <a:p>
            <a:pPr marL="457200">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marL="457200">
              <a:lnSpc>
                <a:spcPct val="90000"/>
              </a:lnSpc>
              <a:tabLst>
                <a:tab algn="l" pos="0"/>
              </a:tabLst>
            </a:pPr>
            <a:r>
              <a:rPr b="1" lang="en-US" sz="1700" spc="-1" strike="noStrike">
                <a:solidFill>
                  <a:srgbClr val="c9daf8"/>
                </a:solidFill>
                <a:latin typeface="Courier New"/>
                <a:ea typeface="Courier New"/>
              </a:rPr>
              <a:t>}</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null_resource</a:t>
            </a:r>
            <a:endParaRPr b="0" lang="en-US" sz="2400" spc="-1" strike="noStrike">
              <a:latin typeface="Arial"/>
            </a:endParaRPr>
          </a:p>
        </p:txBody>
      </p:sp>
      <p:sp>
        <p:nvSpPr>
          <p:cNvPr id="469"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24F3F0CB-6B5C-4745-A5FA-F72A12948E2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70" name="PlaceHolder 3"/>
          <p:cNvSpPr>
            <a:spLocks noGrp="1"/>
          </p:cNvSpPr>
          <p:nvPr>
            <p:ph/>
          </p:nvPr>
        </p:nvSpPr>
        <p:spPr>
          <a:xfrm>
            <a:off x="0" y="924120"/>
            <a:ext cx="9142560" cy="397764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resource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“null_resource” “first-tf-run”</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ff9900"/>
                </a:solidFill>
                <a:latin typeface="Courier New"/>
                <a:ea typeface="Courier New"/>
              </a:rPr>
              <a:t>provisioner</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“local-exec”</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command</a:t>
            </a:r>
            <a:r>
              <a:rPr b="1" lang="en-US" sz="2400" spc="-1" strike="noStrike">
                <a:solidFill>
                  <a:srgbClr val="c9daf8"/>
                </a:solidFill>
                <a:latin typeface="Courier New"/>
                <a:ea typeface="Courier New"/>
              </a:rPr>
              <a:t> = </a:t>
            </a:r>
            <a:r>
              <a:rPr b="1" lang="en-US" sz="2400" spc="-1" strike="noStrike">
                <a:solidFill>
                  <a:srgbClr val="6aa84f"/>
                </a:solidFill>
                <a:latin typeface="Courier New"/>
                <a:ea typeface="Courier New"/>
              </a:rPr>
              <a:t>“echo ‘this will run on first tf apply’”</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233445"/>
                </a:solidFill>
                <a:latin typeface="Helvetica Neue Light"/>
                <a:ea typeface="Helvetica Neue Light"/>
              </a:rPr>
              <a:t>Technologies we cover</a:t>
            </a:r>
            <a:endParaRPr b="0" lang="en-US" sz="2400" spc="-1" strike="noStrike">
              <a:latin typeface="Arial"/>
            </a:endParaRPr>
          </a:p>
        </p:txBody>
      </p:sp>
      <p:sp>
        <p:nvSpPr>
          <p:cNvPr id="325" name="PlaceHolder 2"/>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31EAF1EE-4618-40F7-AAD6-4710752DFA7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26" name="Google Shape;92;p18" descr=""/>
          <p:cNvPicPr/>
          <p:nvPr/>
        </p:nvPicPr>
        <p:blipFill>
          <a:blip r:embed="rId1"/>
          <a:srcRect l="0" t="13478" r="0" b="0"/>
          <a:stretch/>
        </p:blipFill>
        <p:spPr>
          <a:xfrm>
            <a:off x="765360" y="924120"/>
            <a:ext cx="7612200" cy="39114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2: Using Variables</a:t>
            </a:r>
            <a:endParaRPr b="0" lang="en-US" sz="2400" spc="-1" strike="noStrike">
              <a:latin typeface="Arial"/>
            </a:endParaRPr>
          </a:p>
        </p:txBody>
      </p:sp>
      <p:sp>
        <p:nvSpPr>
          <p:cNvPr id="472" name="PlaceHolder 2"/>
          <p:cNvSpPr>
            <a:spLocks noGrp="1"/>
          </p:cNvSpPr>
          <p:nvPr>
            <p:ph/>
          </p:nvPr>
        </p:nvSpPr>
        <p:spPr>
          <a:xfrm>
            <a:off x="626760" y="1111320"/>
            <a:ext cx="7882560" cy="350856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2</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73"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201FBCDA-2A42-4FEF-BCBC-DC635BEFEF7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How Terraform Works</a:t>
            </a:r>
            <a:endParaRPr b="0" lang="en-US" sz="2400" spc="-1" strike="noStrike">
              <a:latin typeface="Arial"/>
            </a:endParaRPr>
          </a:p>
        </p:txBody>
      </p:sp>
      <p:sp>
        <p:nvSpPr>
          <p:cNvPr id="475" name="PlaceHolder 2"/>
          <p:cNvSpPr>
            <a:spLocks noGrp="1"/>
          </p:cNvSpPr>
          <p:nvPr>
            <p:ph/>
          </p:nvPr>
        </p:nvSpPr>
        <p:spPr>
          <a:xfrm>
            <a:off x="630000" y="1455120"/>
            <a:ext cx="7882560" cy="286992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State and how to query it</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Computing plans</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Executing plans (</a:t>
            </a:r>
            <a:r>
              <a:rPr b="1" lang="en-US" sz="2000" spc="-1" strike="noStrike">
                <a:solidFill>
                  <a:srgbClr val="000000"/>
                </a:solidFill>
                <a:latin typeface="Consolas"/>
                <a:ea typeface="Consolas"/>
              </a:rPr>
              <a:t>terraform apply</a:t>
            </a:r>
            <a:r>
              <a:rPr b="0" lang="en-US" sz="2000" spc="-1" strike="noStrike">
                <a:solidFill>
                  <a:srgbClr val="000000"/>
                </a:solidFill>
                <a:latin typeface="Helvetica Neue Light"/>
                <a:ea typeface="Helvetica Neue Light"/>
              </a:rPr>
              <a:t>)</a:t>
            </a:r>
            <a:endParaRPr b="0" lang="en-US" sz="2000" spc="-1" strike="noStrike">
              <a:latin typeface="Arial"/>
            </a:endParaRPr>
          </a:p>
        </p:txBody>
      </p:sp>
      <p:sp>
        <p:nvSpPr>
          <p:cNvPr id="476"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481A0337-D0CB-4F2A-B28B-70C40B906B1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State</a:t>
            </a:r>
            <a:endParaRPr b="0" lang="en-US" sz="2400" spc="-1" strike="noStrike">
              <a:latin typeface="Arial"/>
            </a:endParaRPr>
          </a:p>
        </p:txBody>
      </p:sp>
      <p:sp>
        <p:nvSpPr>
          <p:cNvPr id="478" name="PlaceHolder 2"/>
          <p:cNvSpPr>
            <a:spLocks noGrp="1"/>
          </p:cNvSpPr>
          <p:nvPr>
            <p:ph/>
          </p:nvPr>
        </p:nvSpPr>
        <p:spPr>
          <a:xfrm>
            <a:off x="626760" y="1257480"/>
            <a:ext cx="7882560" cy="336240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Stores information about resources that are created by Terraform</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Also includes values computed by the provider APIs</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Local file</a:t>
            </a:r>
            <a:endParaRPr b="0" lang="en-US" sz="2000" spc="-1" strike="noStrike">
              <a:latin typeface="Arial"/>
            </a:endParaRPr>
          </a:p>
          <a:p>
            <a:pPr lvl="1" marL="685800" indent="-291960">
              <a:lnSpc>
                <a:spcPct val="90000"/>
              </a:lnSpc>
              <a:buClr>
                <a:srgbClr val="000000"/>
              </a:buClr>
              <a:buFont typeface="Consolas"/>
              <a:buChar char="○"/>
              <a:tabLst>
                <a:tab algn="l" pos="0"/>
              </a:tabLst>
            </a:pPr>
            <a:r>
              <a:rPr b="1" lang="en-US" sz="2000" spc="-1" strike="noStrike">
                <a:solidFill>
                  <a:srgbClr val="000000"/>
                </a:solidFill>
                <a:latin typeface="Consolas"/>
                <a:ea typeface="Consolas"/>
              </a:rPr>
              <a:t>.tfstate</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Consolas"/>
              <a:buChar char="●"/>
              <a:tabLst>
                <a:tab algn="l" pos="0"/>
              </a:tabLst>
            </a:pPr>
            <a:r>
              <a:rPr b="0" lang="en-US" sz="2000" spc="-1" strike="noStrike">
                <a:solidFill>
                  <a:srgbClr val="000000"/>
                </a:solidFill>
                <a:latin typeface="Helvetica Neue Light"/>
                <a:ea typeface="Helvetica Neue Light"/>
              </a:rPr>
              <a:t>Or backends are also available…</a:t>
            </a:r>
            <a:endParaRPr b="0" lang="en-US" sz="2000" spc="-1" strike="noStrike">
              <a:latin typeface="Arial"/>
            </a:endParaRPr>
          </a:p>
        </p:txBody>
      </p:sp>
      <p:sp>
        <p:nvSpPr>
          <p:cNvPr id="479"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6C8DA31D-96B5-493F-8181-DE93F68BB36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47" dur="indefinite" restart="never" nodeType="tmRoot">
          <p:childTnLst>
            <p:seq>
              <p:cTn id="448" dur="indefinite" nodeType="mainSeq">
                <p:childTnLst>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
                                  <p:stCondLst>
                                    <p:cond delay="0"/>
                                  </p:stCondLst>
                                  <p:childTnLst>
                                    <p:set>
                                      <p:cBhvr>
                                        <p:cTn id="456"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478">
                                            <p:txEl>
                                              <p:pRg st="4" end="4"/>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47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a:t>
            </a:r>
            <a:endParaRPr b="0" lang="en-US" sz="2400" spc="-1" strike="noStrike">
              <a:latin typeface="Arial"/>
            </a:endParaRPr>
          </a:p>
        </p:txBody>
      </p:sp>
      <p:sp>
        <p:nvSpPr>
          <p:cNvPr id="481" name="PlaceHolder 2"/>
          <p:cNvSpPr>
            <a:spLocks noGrp="1"/>
          </p:cNvSpPr>
          <p:nvPr>
            <p:ph/>
          </p:nvPr>
        </p:nvSpPr>
        <p:spPr>
          <a:xfrm>
            <a:off x="519480" y="1110240"/>
            <a:ext cx="8197560" cy="355932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Determines how state is loaded and how operations like </a:t>
            </a:r>
            <a:r>
              <a:rPr b="1" lang="en-US" sz="2000" spc="-1" strike="noStrike">
                <a:solidFill>
                  <a:srgbClr val="000000"/>
                </a:solidFill>
                <a:latin typeface="Consolas"/>
                <a:ea typeface="Consolas"/>
              </a:rPr>
              <a:t>apply</a:t>
            </a:r>
            <a:r>
              <a:rPr b="0" lang="en-US" sz="2000" spc="-1" strike="noStrike">
                <a:solidFill>
                  <a:srgbClr val="000000"/>
                </a:solidFill>
                <a:latin typeface="Helvetica Neue Light"/>
                <a:ea typeface="Helvetica Neue Light"/>
              </a:rPr>
              <a:t> are executed</a:t>
            </a:r>
            <a:endParaRPr b="0" lang="en-US" sz="2000" spc="-1" strike="noStrike">
              <a:latin typeface="Arial"/>
            </a:endParaRPr>
          </a:p>
          <a:p>
            <a:pPr marL="34308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Enables non-local file state storage, remote execution, etc.</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Why use a backend?</a:t>
            </a:r>
            <a:r>
              <a:rPr b="0" lang="en-US" sz="2000" spc="-1" strike="noStrike">
                <a:solidFill>
                  <a:srgbClr val="000000"/>
                </a:solidFill>
                <a:latin typeface="Helvetica Neue Light"/>
                <a:ea typeface="Helvetica Neue Light"/>
              </a:rPr>
              <a:t>	</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Can store the state remotely</a:t>
            </a:r>
            <a:endParaRPr b="0" lang="en-US" sz="2000" spc="-1" strike="noStrike">
              <a:latin typeface="Arial"/>
            </a:endParaRPr>
          </a:p>
          <a:p>
            <a:pPr lvl="2" marL="10288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Some backends, e.g., </a:t>
            </a:r>
            <a:r>
              <a:rPr b="0" i="1" lang="en-US" sz="2000" spc="-1" strike="noStrike">
                <a:solidFill>
                  <a:srgbClr val="000000"/>
                </a:solidFill>
                <a:latin typeface="Helvetica Neue Light"/>
                <a:ea typeface="Helvetica Neue Light"/>
              </a:rPr>
              <a:t>Terraform Cloud </a:t>
            </a:r>
            <a:r>
              <a:rPr b="0" lang="en-US" sz="2000" spc="-1" strike="noStrike">
                <a:solidFill>
                  <a:srgbClr val="000000"/>
                </a:solidFill>
                <a:latin typeface="Helvetica Neue Light"/>
                <a:ea typeface="Helvetica Neue Light"/>
              </a:rPr>
              <a:t>automatically store all revisions</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Keep sensitive information off local disk</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Remote operations</a:t>
            </a:r>
            <a:endParaRPr b="0" lang="en-US" sz="2000" spc="-1" strike="noStrike">
              <a:latin typeface="Arial"/>
            </a:endParaRPr>
          </a:p>
          <a:p>
            <a:pPr lvl="2" marL="10288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Apply can take a </a:t>
            </a:r>
            <a:r>
              <a:rPr b="0" i="1" lang="en-US" sz="2000" spc="-1" strike="noStrike">
                <a:solidFill>
                  <a:srgbClr val="000000"/>
                </a:solidFill>
                <a:latin typeface="Helvetica Neue Light"/>
                <a:ea typeface="Helvetica Neue Light"/>
              </a:rPr>
              <a:t>LONG</a:t>
            </a:r>
            <a:r>
              <a:rPr b="0" lang="en-US" sz="2000" spc="-1" strike="noStrike">
                <a:solidFill>
                  <a:srgbClr val="000000"/>
                </a:solidFill>
                <a:latin typeface="Helvetica Neue Light"/>
                <a:ea typeface="Helvetica Neue Light"/>
              </a:rPr>
              <a:t> time for large infrastructures</a:t>
            </a:r>
            <a:endParaRPr b="0" lang="en-US" sz="2000" spc="-1" strike="noStrike">
              <a:latin typeface="Arial"/>
            </a:endParaRPr>
          </a:p>
        </p:txBody>
      </p:sp>
      <p:sp>
        <p:nvSpPr>
          <p:cNvPr id="482"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59CD4A88-9496-4210-98AE-78DBA57F1C0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69" dur="indefinite" restart="never" nodeType="tmRoot">
          <p:childTnLst>
            <p:seq>
              <p:cTn id="470" dur="indefinite" nodeType="mainSeq">
                <p:childTnLst>
                  <p:par>
                    <p:cTn id="471" fill="hold">
                      <p:stCondLst>
                        <p:cond delay="indefinite"/>
                      </p:stCondLst>
                      <p:childTnLst>
                        <p:par>
                          <p:cTn id="472" fill="hold">
                            <p:stCondLst>
                              <p:cond delay="0"/>
                            </p:stCondLst>
                            <p:childTnLst>
                              <p:par>
                                <p:cTn id="473" nodeType="clickEffect" fill="hold" presetClass="entr" presetID="1">
                                  <p:stCondLst>
                                    <p:cond delay="0"/>
                                  </p:stCondLst>
                                  <p:childTnLst>
                                    <p:set>
                                      <p:cBhvr>
                                        <p:cTn id="474"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475" fill="hold">
                      <p:stCondLst>
                        <p:cond delay="indefinite"/>
                      </p:stCondLst>
                      <p:childTnLst>
                        <p:par>
                          <p:cTn id="476" fill="hold">
                            <p:stCondLst>
                              <p:cond delay="0"/>
                            </p:stCondLst>
                            <p:childTnLst>
                              <p:par>
                                <p:cTn id="477" nodeType="clickEffect" fill="hold" presetClass="entr" presetID="1">
                                  <p:stCondLst>
                                    <p:cond delay="0"/>
                                  </p:stCondLst>
                                  <p:childTnLst>
                                    <p:set>
                                      <p:cBhvr>
                                        <p:cTn id="478" dur="1" fill="hold">
                                          <p:stCondLst>
                                            <p:cond delay="0"/>
                                          </p:stCondLst>
                                        </p:cTn>
                                        <p:tgtEl>
                                          <p:spTgt spid="481">
                                            <p:txEl>
                                              <p:pRg st="1" end="1"/>
                                            </p:txEl>
                                          </p:spTgt>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nodeType="clickEffect" fill="hold" presetClass="entr" presetID="1">
                                  <p:stCondLst>
                                    <p:cond delay="0"/>
                                  </p:stCondLst>
                                  <p:childTnLst>
                                    <p:set>
                                      <p:cBhvr>
                                        <p:cTn id="482"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nodeType="clickEffect" fill="hold" presetClass="entr" presetID="1">
                                  <p:stCondLst>
                                    <p:cond delay="0"/>
                                  </p:stCondLst>
                                  <p:childTnLst>
                                    <p:set>
                                      <p:cBhvr>
                                        <p:cTn id="486"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nodeType="clickEffect" fill="hold" presetClass="entr" presetID="1">
                                  <p:stCondLst>
                                    <p:cond delay="0"/>
                                  </p:stCondLst>
                                  <p:childTnLst>
                                    <p:set>
                                      <p:cBhvr>
                                        <p:cTn id="490"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nodeType="clickEffect" fill="hold" presetClass="entr" presetID="1">
                                  <p:stCondLst>
                                    <p:cond delay="0"/>
                                  </p:stCondLst>
                                  <p:childTnLst>
                                    <p:set>
                                      <p:cBhvr>
                                        <p:cTn id="494"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nodeType="clickEffect" fill="hold" presetClass="entr" presetID="1">
                                  <p:stCondLst>
                                    <p:cond delay="0"/>
                                  </p:stCondLst>
                                  <p:childTnLst>
                                    <p:set>
                                      <p:cBhvr>
                                        <p:cTn id="498"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1">
                                  <p:stCondLst>
                                    <p:cond delay="0"/>
                                  </p:stCondLst>
                                  <p:childTnLst>
                                    <p:set>
                                      <p:cBhvr>
                                        <p:cTn id="502" dur="1" fill="hold">
                                          <p:stCondLst>
                                            <p:cond delay="0"/>
                                          </p:stCondLst>
                                        </p:cTn>
                                        <p:tgtEl>
                                          <p:spTgt spid="48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 (cont’d)</a:t>
            </a:r>
            <a:endParaRPr b="0" lang="en-US" sz="2400" spc="-1" strike="noStrike">
              <a:latin typeface="Arial"/>
            </a:endParaRPr>
          </a:p>
        </p:txBody>
      </p:sp>
      <p:sp>
        <p:nvSpPr>
          <p:cNvPr id="484" name="PlaceHolder 2"/>
          <p:cNvSpPr>
            <a:spLocks noGrp="1"/>
          </p:cNvSpPr>
          <p:nvPr>
            <p:ph/>
          </p:nvPr>
        </p:nvSpPr>
        <p:spPr>
          <a:xfrm>
            <a:off x="519480" y="1110240"/>
            <a:ext cx="8197560" cy="355932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Examples</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S3</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Azurerm</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GCS</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pg (Postgresql)</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Hashicorp Consul</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Terraform Cloud</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Terraform Enterprise</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etc.</a:t>
            </a:r>
            <a:endParaRPr b="0" lang="en-US" sz="2000" spc="-1" strike="noStrike">
              <a:latin typeface="Arial"/>
            </a:endParaRPr>
          </a:p>
        </p:txBody>
      </p:sp>
      <p:sp>
        <p:nvSpPr>
          <p:cNvPr id="485"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0AF9F88F-F9E1-4D16-950E-D0C76270CF5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03" dur="indefinite" restart="never" nodeType="tmRoot">
          <p:childTnLst>
            <p:seq>
              <p:cTn id="504" dur="indefinite" nodeType="mainSeq">
                <p:childTnLst>
                  <p:par>
                    <p:cTn id="505" fill="hold">
                      <p:stCondLst>
                        <p:cond delay="indefinite"/>
                      </p:stCondLst>
                      <p:childTnLst>
                        <p:par>
                          <p:cTn id="506" fill="hold">
                            <p:stCondLst>
                              <p:cond delay="0"/>
                            </p:stCondLst>
                            <p:childTnLst>
                              <p:par>
                                <p:cTn id="507" nodeType="clickEffect" fill="hold" presetClass="entr" presetID="1">
                                  <p:stCondLst>
                                    <p:cond delay="0"/>
                                  </p:stCondLst>
                                  <p:childTnLst>
                                    <p:set>
                                      <p:cBhvr>
                                        <p:cTn id="508" dur="1" fill="hold">
                                          <p:stCondLst>
                                            <p:cond delay="0"/>
                                          </p:stCondLst>
                                        </p:cTn>
                                        <p:tgtEl>
                                          <p:spTgt spid="484">
                                            <p:txEl>
                                              <p:pRg st="0" end="0"/>
                                            </p:txEl>
                                          </p:spTgt>
                                        </p:tgtEl>
                                        <p:attrNameLst>
                                          <p:attrName>style.visibility</p:attrName>
                                        </p:attrNameLst>
                                      </p:cBhvr>
                                      <p:to>
                                        <p:strVal val="visible"/>
                                      </p:to>
                                    </p:set>
                                  </p:childTnLst>
                                </p:cTn>
                              </p:par>
                            </p:childTnLst>
                          </p:cTn>
                        </p:par>
                      </p:childTnLst>
                    </p:cTn>
                  </p:par>
                  <p:par>
                    <p:cTn id="509" fill="hold">
                      <p:stCondLst>
                        <p:cond delay="indefinite"/>
                      </p:stCondLst>
                      <p:childTnLst>
                        <p:par>
                          <p:cTn id="510" fill="hold">
                            <p:stCondLst>
                              <p:cond delay="0"/>
                            </p:stCondLst>
                            <p:childTnLst>
                              <p:par>
                                <p:cTn id="511" nodeType="clickEffect" fill="hold" presetClass="entr" presetID="1">
                                  <p:stCondLst>
                                    <p:cond delay="0"/>
                                  </p:stCondLst>
                                  <p:childTnLst>
                                    <p:set>
                                      <p:cBhvr>
                                        <p:cTn id="512"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nodeType="clickEffect" fill="hold" presetClass="entr" presetID="1">
                                  <p:stCondLst>
                                    <p:cond delay="0"/>
                                  </p:stCondLst>
                                  <p:childTnLst>
                                    <p:set>
                                      <p:cBhvr>
                                        <p:cTn id="516" dur="1" fill="hold">
                                          <p:stCondLst>
                                            <p:cond delay="0"/>
                                          </p:stCondLst>
                                        </p:cTn>
                                        <p:tgtEl>
                                          <p:spTgt spid="484">
                                            <p:txEl>
                                              <p:pRg st="2" end="2"/>
                                            </p:txEl>
                                          </p:spTgt>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484">
                                            <p:txEl>
                                              <p:pRg st="3" end="3"/>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484">
                                            <p:txEl>
                                              <p:pRg st="4" end="4"/>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nodeType="clickEffect" fill="hold" presetClass="entr" presetID="1">
                                  <p:stCondLst>
                                    <p:cond delay="0"/>
                                  </p:stCondLst>
                                  <p:childTnLst>
                                    <p:set>
                                      <p:cBhvr>
                                        <p:cTn id="528" dur="1" fill="hold">
                                          <p:stCondLst>
                                            <p:cond delay="0"/>
                                          </p:stCondLst>
                                        </p:cTn>
                                        <p:tgtEl>
                                          <p:spTgt spid="484">
                                            <p:txEl>
                                              <p:pRg st="5" end="5"/>
                                            </p:txEl>
                                          </p:spTgt>
                                        </p:tgtEl>
                                        <p:attrNameLst>
                                          <p:attrName>style.visibility</p:attrName>
                                        </p:attrNameLst>
                                      </p:cBhvr>
                                      <p:to>
                                        <p:strVal val="visible"/>
                                      </p:to>
                                    </p:se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1">
                                  <p:stCondLst>
                                    <p:cond delay="0"/>
                                  </p:stCondLst>
                                  <p:childTnLst>
                                    <p:set>
                                      <p:cBhvr>
                                        <p:cTn id="532" dur="1" fill="hold">
                                          <p:stCondLst>
                                            <p:cond delay="0"/>
                                          </p:stCondLst>
                                        </p:cTn>
                                        <p:tgtEl>
                                          <p:spTgt spid="484">
                                            <p:txEl>
                                              <p:pRg st="6" end="6"/>
                                            </p:txEl>
                                          </p:spTgt>
                                        </p:tgtEl>
                                        <p:attrNameLst>
                                          <p:attrName>style.visibility</p:attrName>
                                        </p:attrNameLst>
                                      </p:cBhvr>
                                      <p:to>
                                        <p:strVal val="visible"/>
                                      </p:to>
                                    </p:set>
                                  </p:childTnLst>
                                </p:cTn>
                              </p:par>
                            </p:childTnLst>
                          </p:cTn>
                        </p:par>
                      </p:childTnLst>
                    </p:cTn>
                  </p:par>
                  <p:par>
                    <p:cTn id="533" fill="hold">
                      <p:stCondLst>
                        <p:cond delay="indefinite"/>
                      </p:stCondLst>
                      <p:childTnLst>
                        <p:par>
                          <p:cTn id="534" fill="hold">
                            <p:stCondLst>
                              <p:cond delay="0"/>
                            </p:stCondLst>
                            <p:childTnLst>
                              <p:par>
                                <p:cTn id="535" nodeType="clickEffect" fill="hold" presetClass="entr" presetID="1">
                                  <p:stCondLst>
                                    <p:cond delay="0"/>
                                  </p:stCondLst>
                                  <p:childTnLst>
                                    <p:set>
                                      <p:cBhvr>
                                        <p:cTn id="536" dur="1" fill="hold">
                                          <p:stCondLst>
                                            <p:cond delay="0"/>
                                          </p:stCondLst>
                                        </p:cTn>
                                        <p:tgtEl>
                                          <p:spTgt spid="484">
                                            <p:txEl>
                                              <p:pRg st="7" end="7"/>
                                            </p:txEl>
                                          </p:spTgt>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nodeType="clickEffect" fill="hold" presetClass="entr" presetID="1">
                                  <p:stCondLst>
                                    <p:cond delay="0"/>
                                  </p:stCondLst>
                                  <p:childTnLst>
                                    <p:set>
                                      <p:cBhvr>
                                        <p:cTn id="540" dur="1" fill="hold">
                                          <p:stCondLst>
                                            <p:cond delay="0"/>
                                          </p:stCondLst>
                                        </p:cTn>
                                        <p:tgtEl>
                                          <p:spTgt spid="48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How to Query or See the Current State</a:t>
            </a:r>
            <a:endParaRPr b="0" lang="en-US" sz="2400" spc="-1" strike="noStrike">
              <a:latin typeface="Arial"/>
            </a:endParaRPr>
          </a:p>
        </p:txBody>
      </p:sp>
      <p:sp>
        <p:nvSpPr>
          <p:cNvPr id="487" name="PlaceHolder 2"/>
          <p:cNvSpPr>
            <a:spLocks noGrp="1"/>
          </p:cNvSpPr>
          <p:nvPr>
            <p:ph/>
          </p:nvPr>
        </p:nvSpPr>
        <p:spPr>
          <a:xfrm>
            <a:off x="626760" y="1257480"/>
            <a:ext cx="7882560" cy="336240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CLI</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terraform show [-json]</a:t>
            </a:r>
            <a:endParaRPr b="0" lang="en-US" sz="2000" spc="-1" strike="noStrike">
              <a:latin typeface="Arial"/>
            </a:endParaRPr>
          </a:p>
          <a:p>
            <a:pPr marL="685800">
              <a:lnSpc>
                <a:spcPct val="90000"/>
              </a:lnSpc>
              <a:tabLst>
                <a:tab algn="l" pos="0"/>
              </a:tabLst>
            </a:pPr>
            <a:r>
              <a:rPr b="0" lang="en-US" sz="2000" spc="-1" strike="noStrike" u="sng">
                <a:solidFill>
                  <a:srgbClr val="0000ff"/>
                </a:solidFill>
                <a:uFillTx/>
                <a:latin typeface="Helvetica Neue Light"/>
                <a:ea typeface="Helvetica Neue Light"/>
                <a:hlinkClick r:id="rId1"/>
              </a:rPr>
              <a:t>https://www.terraform.io/docs/commands/show.html</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Remote State Data Type</a:t>
            </a:r>
            <a:endParaRPr b="0" lang="en-US" sz="2000" spc="-1" strike="noStrike">
              <a:latin typeface="Arial"/>
            </a:endParaRPr>
          </a:p>
          <a:p>
            <a:pPr marL="685800">
              <a:lnSpc>
                <a:spcPct val="90000"/>
              </a:lnSpc>
              <a:tabLst>
                <a:tab algn="l" pos="0"/>
              </a:tabLst>
            </a:pPr>
            <a:r>
              <a:rPr b="0" lang="en-US" sz="1800" spc="-1" strike="noStrike" u="sng">
                <a:solidFill>
                  <a:srgbClr val="0000ff"/>
                </a:solidFill>
                <a:uFillTx/>
                <a:latin typeface="Helvetica Neue Light"/>
                <a:ea typeface="Helvetica Neue Light"/>
                <a:hlinkClick r:id="rId2"/>
              </a:rPr>
              <a:t>https://www.terraform.io/docs/providers/terraform/d/remote_state.html</a:t>
            </a:r>
            <a:endParaRPr b="0" lang="en-US" sz="1800" spc="-1" strike="noStrike">
              <a:latin typeface="Arial"/>
            </a:endParaRPr>
          </a:p>
          <a:p>
            <a:pPr marL="685800">
              <a:lnSpc>
                <a:spcPct val="90000"/>
              </a:lnSpc>
              <a:tabLst>
                <a:tab algn="l" pos="0"/>
              </a:tabLst>
            </a:pPr>
            <a:endParaRPr b="0" lang="en-US" sz="1800" spc="-1" strike="noStrike">
              <a:latin typeface="Arial"/>
            </a:endParaRPr>
          </a:p>
        </p:txBody>
      </p:sp>
      <p:sp>
        <p:nvSpPr>
          <p:cNvPr id="488"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8738BD93-C543-4E3B-828C-372D0751E6D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41" dur="indefinite" restart="never" nodeType="tmRoot">
          <p:childTnLst>
            <p:seq>
              <p:cTn id="542" dur="indefinite" nodeType="mainSeq">
                <p:childTnLst>
                  <p:par>
                    <p:cTn id="543" fill="hold">
                      <p:stCondLst>
                        <p:cond delay="indefinite"/>
                      </p:stCondLst>
                      <p:childTnLst>
                        <p:par>
                          <p:cTn id="544" fill="hold">
                            <p:stCondLst>
                              <p:cond delay="0"/>
                            </p:stCondLst>
                            <p:childTnLst>
                              <p:par>
                                <p:cTn id="545" nodeType="clickEffect" fill="hold" presetClass="entr" presetID="1">
                                  <p:stCondLst>
                                    <p:cond delay="0"/>
                                  </p:stCondLst>
                                  <p:childTnLst>
                                    <p:set>
                                      <p:cBhvr>
                                        <p:cTn id="546" dur="1" fill="hold">
                                          <p:stCondLst>
                                            <p:cond delay="0"/>
                                          </p:stCondLst>
                                        </p:cTn>
                                        <p:tgtEl>
                                          <p:spTgt spid="487">
                                            <p:txEl>
                                              <p:pRg st="0" end="0"/>
                                            </p:txEl>
                                          </p:spTgt>
                                        </p:tgtEl>
                                        <p:attrNameLst>
                                          <p:attrName>style.visibility</p:attrName>
                                        </p:attrNameLst>
                                      </p:cBhvr>
                                      <p:to>
                                        <p:strVal val="visible"/>
                                      </p:to>
                                    </p:set>
                                  </p:childTnLst>
                                </p:cTn>
                              </p:par>
                            </p:childTnLst>
                          </p:cTn>
                        </p:par>
                      </p:childTnLst>
                    </p:cTn>
                  </p:par>
                  <p:par>
                    <p:cTn id="547" fill="hold">
                      <p:stCondLst>
                        <p:cond delay="indefinite"/>
                      </p:stCondLst>
                      <p:childTnLst>
                        <p:par>
                          <p:cTn id="548" fill="hold">
                            <p:stCondLst>
                              <p:cond delay="0"/>
                            </p:stCondLst>
                            <p:childTnLst>
                              <p:par>
                                <p:cTn id="549" nodeType="clickEffect" fill="hold" presetClass="entr" presetID="1">
                                  <p:stCondLst>
                                    <p:cond delay="0"/>
                                  </p:stCondLst>
                                  <p:childTnLst>
                                    <p:set>
                                      <p:cBhvr>
                                        <p:cTn id="550" dur="1" fill="hold">
                                          <p:stCondLst>
                                            <p:cond delay="0"/>
                                          </p:stCondLst>
                                        </p:cTn>
                                        <p:tgtEl>
                                          <p:spTgt spid="487">
                                            <p:txEl>
                                              <p:pRg st="1" end="1"/>
                                            </p:txEl>
                                          </p:spTgt>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nodeType="clickEffect" fill="hold" presetClass="entr" presetID="1">
                                  <p:stCondLst>
                                    <p:cond delay="0"/>
                                  </p:stCondLst>
                                  <p:childTnLst>
                                    <p:set>
                                      <p:cBhvr>
                                        <p:cTn id="554" dur="1" fill="hold">
                                          <p:stCondLst>
                                            <p:cond delay="0"/>
                                          </p:stCondLst>
                                        </p:cTn>
                                        <p:tgtEl>
                                          <p:spTgt spid="487">
                                            <p:txEl>
                                              <p:pRg st="2" end="2"/>
                                            </p:txEl>
                                          </p:spTgt>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nodeType="clickEffect" fill="hold" presetClass="entr" presetID="1">
                                  <p:stCondLst>
                                    <p:cond delay="0"/>
                                  </p:stCondLst>
                                  <p:childTnLst>
                                    <p:set>
                                      <p:cBhvr>
                                        <p:cTn id="558"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nodeType="clickEffect" fill="hold" presetClass="entr" presetID="1">
                                  <p:stCondLst>
                                    <p:cond delay="0"/>
                                  </p:stCondLst>
                                  <p:childTnLst>
                                    <p:set>
                                      <p:cBhvr>
                                        <p:cTn id="562" dur="1" fill="hold">
                                          <p:stCondLst>
                                            <p:cond delay="0"/>
                                          </p:stCondLst>
                                        </p:cTn>
                                        <p:tgtEl>
                                          <p:spTgt spid="487">
                                            <p:txEl>
                                              <p:pRg st="4" end="4"/>
                                            </p:txEl>
                                          </p:spTgt>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1">
                                  <p:stCondLst>
                                    <p:cond delay="0"/>
                                  </p:stCondLst>
                                  <p:childTnLst>
                                    <p:set>
                                      <p:cBhvr>
                                        <p:cTn id="566" dur="1" fill="hold">
                                          <p:stCondLst>
                                            <p:cond delay="0"/>
                                          </p:stCondLst>
                                        </p:cTn>
                                        <p:tgtEl>
                                          <p:spTgt spid="487">
                                            <p:txEl>
                                              <p:pRg st="5" end="5"/>
                                            </p:txEl>
                                          </p:spTgt>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nodeType="clickEffect" fill="hold" presetClass="entr" presetID="1">
                                  <p:stCondLst>
                                    <p:cond delay="0"/>
                                  </p:stCondLst>
                                  <p:childTnLst>
                                    <p:set>
                                      <p:cBhvr>
                                        <p:cTn id="570" dur="1" fill="hold">
                                          <p:stCondLst>
                                            <p:cond delay="0"/>
                                          </p:stCondLst>
                                        </p:cTn>
                                        <p:tgtEl>
                                          <p:spTgt spid="48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Executing Plans: </a:t>
            </a:r>
            <a:r>
              <a:rPr b="1" lang="en-US" sz="2400" spc="-1" strike="noStrike">
                <a:solidFill>
                  <a:srgbClr val="233445"/>
                </a:solidFill>
                <a:latin typeface="Consolas"/>
                <a:ea typeface="Consolas"/>
              </a:rPr>
              <a:t>terraform apply</a:t>
            </a:r>
            <a:endParaRPr b="0" lang="en-US" sz="2400" spc="-1" strike="noStrike">
              <a:latin typeface="Arial"/>
            </a:endParaRPr>
          </a:p>
        </p:txBody>
      </p:sp>
      <p:sp>
        <p:nvSpPr>
          <p:cNvPr id="490" name="PlaceHolder 2"/>
          <p:cNvSpPr>
            <a:spLocks noGrp="1"/>
          </p:cNvSpPr>
          <p:nvPr>
            <p:ph/>
          </p:nvPr>
        </p:nvSpPr>
        <p:spPr>
          <a:xfrm>
            <a:off x="630000" y="1211760"/>
            <a:ext cx="7882560" cy="3013920"/>
          </a:xfrm>
          <a:prstGeom prst="rect">
            <a:avLst/>
          </a:prstGeom>
          <a:noFill/>
          <a:ln w="0">
            <a:noFill/>
          </a:ln>
        </p:spPr>
        <p:txBody>
          <a:bodyPr lIns="67680" rIns="68400" tIns="35280" bIns="34200" anchor="t">
            <a:noAutofit/>
          </a:bodyPr>
          <a:p>
            <a:pPr>
              <a:lnSpc>
                <a:spcPct val="90000"/>
              </a:lnSpc>
              <a:tabLst>
                <a:tab algn="l" pos="0"/>
              </a:tabLst>
            </a:pPr>
            <a:endParaRPr b="0" lang="en-US" sz="32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What does </a:t>
            </a:r>
            <a:r>
              <a:rPr b="1" lang="en-US" sz="2000" spc="-1" strike="noStrike">
                <a:solidFill>
                  <a:srgbClr val="000000"/>
                </a:solidFill>
                <a:latin typeface="Consolas"/>
                <a:ea typeface="Consolas"/>
              </a:rPr>
              <a:t>terraform apply</a:t>
            </a:r>
            <a:r>
              <a:rPr b="0" lang="en-US" sz="2000" spc="-1" strike="noStrike">
                <a:solidFill>
                  <a:srgbClr val="000000"/>
                </a:solidFill>
                <a:latin typeface="Helvetica Neue Light"/>
                <a:ea typeface="Helvetica Neue Light"/>
              </a:rPr>
              <a:t> do?</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Syntax check</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Check for init</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Refresh state</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Execute plan</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Ask for input</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Execute changes</a:t>
            </a:r>
            <a:endParaRPr b="0" lang="en-US" sz="2000" spc="-1" strike="noStrike">
              <a:latin typeface="Arial"/>
            </a:endParaRPr>
          </a:p>
        </p:txBody>
      </p:sp>
      <p:sp>
        <p:nvSpPr>
          <p:cNvPr id="491"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9FB296DE-69C5-4E69-921A-BE2398174FF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71" dur="indefinite" restart="never" nodeType="tmRoot">
          <p:childTnLst>
            <p:seq>
              <p:cTn id="572" dur="indefinite" nodeType="mainSeq">
                <p:childTnLst>
                  <p:par>
                    <p:cTn id="573" fill="hold">
                      <p:stCondLst>
                        <p:cond delay="indefinite"/>
                      </p:stCondLst>
                      <p:childTnLst>
                        <p:par>
                          <p:cTn id="574" fill="hold">
                            <p:stCondLst>
                              <p:cond delay="0"/>
                            </p:stCondLst>
                            <p:childTnLst>
                              <p:par>
                                <p:cTn id="575" nodeType="clickEffect" fill="hold" presetClass="entr" presetID="1">
                                  <p:stCondLst>
                                    <p:cond delay="0"/>
                                  </p:stCondLst>
                                  <p:childTnLst>
                                    <p:set>
                                      <p:cBhvr>
                                        <p:cTn id="576"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577" fill="hold">
                      <p:stCondLst>
                        <p:cond delay="indefinite"/>
                      </p:stCondLst>
                      <p:childTnLst>
                        <p:par>
                          <p:cTn id="578" fill="hold">
                            <p:stCondLst>
                              <p:cond delay="0"/>
                            </p:stCondLst>
                            <p:childTnLst>
                              <p:par>
                                <p:cTn id="579" nodeType="clickEffect" fill="hold" presetClass="entr" presetID="1">
                                  <p:stCondLst>
                                    <p:cond delay="0"/>
                                  </p:stCondLst>
                                  <p:childTnLst>
                                    <p:set>
                                      <p:cBhvr>
                                        <p:cTn id="580"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581" fill="hold">
                      <p:stCondLst>
                        <p:cond delay="indefinite"/>
                      </p:stCondLst>
                      <p:childTnLst>
                        <p:par>
                          <p:cTn id="582" fill="hold">
                            <p:stCondLst>
                              <p:cond delay="0"/>
                            </p:stCondLst>
                            <p:childTnLst>
                              <p:par>
                                <p:cTn id="583" nodeType="clickEffect" fill="hold" presetClass="entr" presetID="1">
                                  <p:stCondLst>
                                    <p:cond delay="0"/>
                                  </p:stCondLst>
                                  <p:childTnLst>
                                    <p:set>
                                      <p:cBhvr>
                                        <p:cTn id="584"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nodeType="clickEffect" fill="hold" presetClass="entr" presetID="1">
                                  <p:stCondLst>
                                    <p:cond delay="0"/>
                                  </p:stCondLst>
                                  <p:childTnLst>
                                    <p:set>
                                      <p:cBhvr>
                                        <p:cTn id="588"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1">
                                  <p:stCondLst>
                                    <p:cond delay="0"/>
                                  </p:stCondLst>
                                  <p:childTnLst>
                                    <p:set>
                                      <p:cBhvr>
                                        <p:cTn id="592"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0"/>
                                          </p:stCondLst>
                                        </p:cTn>
                                        <p:tgtEl>
                                          <p:spTgt spid="490">
                                            <p:txEl>
                                              <p:pRg st="6" end="6"/>
                                            </p:txEl>
                                          </p:spTgt>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nodeType="clickEffect" fill="hold" presetClass="entr" presetID="1">
                                  <p:stCondLst>
                                    <p:cond delay="0"/>
                                  </p:stCondLst>
                                  <p:childTnLst>
                                    <p:set>
                                      <p:cBhvr>
                                        <p:cTn id="600" dur="1" fill="hold">
                                          <p:stCondLst>
                                            <p:cond delay="0"/>
                                          </p:stCondLst>
                                        </p:cTn>
                                        <p:tgtEl>
                                          <p:spTgt spid="49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3: Plans and Applies</a:t>
            </a:r>
            <a:endParaRPr b="0" lang="en-US" sz="2400" spc="-1" strike="noStrike">
              <a:latin typeface="Arial"/>
            </a:endParaRPr>
          </a:p>
        </p:txBody>
      </p:sp>
      <p:sp>
        <p:nvSpPr>
          <p:cNvPr id="493" name="PlaceHolder 2"/>
          <p:cNvSpPr>
            <a:spLocks noGrp="1"/>
          </p:cNvSpPr>
          <p:nvPr>
            <p:ph/>
          </p:nvPr>
        </p:nvSpPr>
        <p:spPr>
          <a:xfrm>
            <a:off x="626760" y="1111320"/>
            <a:ext cx="7882560" cy="350856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3</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94"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C3D43DB9-5268-4093-BE5D-AD45D6E24DF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4: Querying State</a:t>
            </a:r>
            <a:endParaRPr b="0" lang="en-US" sz="2400" spc="-1" strike="noStrike">
              <a:latin typeface="Arial"/>
            </a:endParaRPr>
          </a:p>
        </p:txBody>
      </p:sp>
      <p:sp>
        <p:nvSpPr>
          <p:cNvPr id="496" name="PlaceHolder 2"/>
          <p:cNvSpPr>
            <a:spLocks noGrp="1"/>
          </p:cNvSpPr>
          <p:nvPr>
            <p:ph/>
          </p:nvPr>
        </p:nvSpPr>
        <p:spPr>
          <a:xfrm>
            <a:off x="626760" y="1111320"/>
            <a:ext cx="7882560" cy="350856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4</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97"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317C2729-3336-4943-8AA2-42846F4A612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Providers</a:t>
            </a:r>
            <a:endParaRPr b="0" lang="en-US" sz="2400" spc="-1" strike="noStrike">
              <a:latin typeface="Arial"/>
            </a:endParaRPr>
          </a:p>
        </p:txBody>
      </p:sp>
      <p:sp>
        <p:nvSpPr>
          <p:cNvPr id="499" name="PlaceHolder 2"/>
          <p:cNvSpPr>
            <a:spLocks noGrp="1"/>
          </p:cNvSpPr>
          <p:nvPr>
            <p:ph/>
          </p:nvPr>
        </p:nvSpPr>
        <p:spPr>
          <a:xfrm>
            <a:off x="626760" y="1133280"/>
            <a:ext cx="7882560" cy="348624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Responsible for understanding API interactions and exposing resources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Declared as a </a:t>
            </a:r>
            <a:r>
              <a:rPr b="1" lang="en-US" sz="1800" spc="-1" strike="noStrike">
                <a:solidFill>
                  <a:srgbClr val="000000"/>
                </a:solidFill>
                <a:latin typeface="Consolas"/>
                <a:ea typeface="Consolas"/>
              </a:rPr>
              <a:t>provider</a:t>
            </a:r>
            <a:r>
              <a:rPr b="0" lang="en-US" sz="1800" spc="-1" strike="noStrike">
                <a:solidFill>
                  <a:srgbClr val="000000"/>
                </a:solidFill>
                <a:latin typeface="Helvetica Neue Light"/>
                <a:ea typeface="Helvetica Neue Light"/>
              </a:rPr>
              <a:t> blocks in HCL</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Terraform project can have multiple providers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Three different tiers of providers:</a:t>
            </a:r>
            <a:endParaRPr b="0" lang="en-US" sz="18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Official (Ex: AWS, Azure, GCP, etc)</a:t>
            </a:r>
            <a:endParaRPr b="0" lang="en-US" sz="17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Verified (Pagerduty, Okta, Github, etc)</a:t>
            </a:r>
            <a:endParaRPr b="0" lang="en-US" sz="17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Community</a:t>
            </a:r>
            <a:endParaRPr b="0" lang="en-US" sz="1700" spc="-1" strike="noStrike">
              <a:latin typeface="Arial"/>
            </a:endParaRPr>
          </a:p>
          <a:p>
            <a:pPr marL="285840" indent="-2858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Provider documentation</a:t>
            </a:r>
            <a:endParaRPr b="0" lang="en-US" sz="1800" spc="-1" strike="noStrike">
              <a:latin typeface="Arial"/>
            </a:endParaRPr>
          </a:p>
          <a:p>
            <a:pPr lvl="1" marL="698400" indent="-285840">
              <a:lnSpc>
                <a:spcPct val="115000"/>
              </a:lnSpc>
              <a:buClr>
                <a:srgbClr val="000000"/>
              </a:buClr>
              <a:buFont typeface="Helvetica Neue Light"/>
              <a:buChar char="•"/>
            </a:pPr>
            <a:r>
              <a:rPr b="0" lang="en-US" sz="1700" spc="-1" strike="noStrike" u="sng">
                <a:solidFill>
                  <a:srgbClr val="0000ff"/>
                </a:solidFill>
                <a:uFillTx/>
                <a:latin typeface="Helvetica Neue Light"/>
                <a:ea typeface="Helvetica Neue Light"/>
                <a:hlinkClick r:id="rId1"/>
              </a:rPr>
              <a:t>https://www.terraform.io/docs/providers/aws/index.html</a:t>
            </a:r>
            <a:r>
              <a:rPr b="0" lang="en-US" sz="1700" spc="-1" strike="noStrike">
                <a:solidFill>
                  <a:srgbClr val="000000"/>
                </a:solidFill>
                <a:latin typeface="Helvetica Neue Light"/>
                <a:ea typeface="Helvetica Neue Light"/>
              </a:rPr>
              <a:t> </a:t>
            </a:r>
            <a:endParaRPr b="0" lang="en-US" sz="1700" spc="-1" strike="noStrike">
              <a:latin typeface="Arial"/>
            </a:endParaRPr>
          </a:p>
        </p:txBody>
      </p:sp>
      <p:sp>
        <p:nvSpPr>
          <p:cNvPr id="500"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6DC25943-2059-43EE-AED5-2938E5F7CAB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01" dur="indefinite" restart="never" nodeType="tmRoot">
          <p:childTnLst>
            <p:seq>
              <p:cTn id="602" dur="indefinite" nodeType="mainSeq">
                <p:childTnLst>
                  <p:par>
                    <p:cTn id="603" fill="hold">
                      <p:stCondLst>
                        <p:cond delay="indefinite"/>
                      </p:stCondLst>
                      <p:childTnLst>
                        <p:par>
                          <p:cTn id="604" fill="hold">
                            <p:stCondLst>
                              <p:cond delay="0"/>
                            </p:stCondLst>
                            <p:childTnLst>
                              <p:par>
                                <p:cTn id="605" nodeType="clickEffect" fill="hold" presetClass="entr" presetID="1">
                                  <p:stCondLst>
                                    <p:cond delay="0"/>
                                  </p:stCondLst>
                                  <p:childTnLst>
                                    <p:set>
                                      <p:cBhvr>
                                        <p:cTn id="60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607" fill="hold">
                      <p:stCondLst>
                        <p:cond delay="indefinite"/>
                      </p:stCondLst>
                      <p:childTnLst>
                        <p:par>
                          <p:cTn id="608" fill="hold">
                            <p:stCondLst>
                              <p:cond delay="0"/>
                            </p:stCondLst>
                            <p:childTnLst>
                              <p:par>
                                <p:cTn id="609" nodeType="clickEffect" fill="hold" presetClass="entr" presetID="1">
                                  <p:stCondLst>
                                    <p:cond delay="0"/>
                                  </p:stCondLst>
                                  <p:childTnLst>
                                    <p:set>
                                      <p:cBhvr>
                                        <p:cTn id="6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611" fill="hold">
                      <p:stCondLst>
                        <p:cond delay="indefinite"/>
                      </p:stCondLst>
                      <p:childTnLst>
                        <p:par>
                          <p:cTn id="612" fill="hold">
                            <p:stCondLst>
                              <p:cond delay="0"/>
                            </p:stCondLst>
                            <p:childTnLst>
                              <p:par>
                                <p:cTn id="613" nodeType="clickEffect" fill="hold" presetClass="entr" presetID="1">
                                  <p:stCondLst>
                                    <p:cond delay="0"/>
                                  </p:stCondLst>
                                  <p:childTnLst>
                                    <p:set>
                                      <p:cBhvr>
                                        <p:cTn id="6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615" fill="hold">
                      <p:stCondLst>
                        <p:cond delay="indefinite"/>
                      </p:stCondLst>
                      <p:childTnLst>
                        <p:par>
                          <p:cTn id="616" fill="hold">
                            <p:stCondLst>
                              <p:cond delay="0"/>
                            </p:stCondLst>
                            <p:childTnLst>
                              <p:par>
                                <p:cTn id="617" nodeType="clickEffect" fill="hold" presetClass="entr" presetID="1">
                                  <p:stCondLst>
                                    <p:cond delay="0"/>
                                  </p:stCondLst>
                                  <p:childTnLst>
                                    <p:set>
                                      <p:cBhvr>
                                        <p:cTn id="6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nodeType="clickEffect" fill="hold" presetClass="entr" presetID="1">
                                  <p:stCondLst>
                                    <p:cond delay="0"/>
                                  </p:stCondLst>
                                  <p:childTnLst>
                                    <p:set>
                                      <p:cBhvr>
                                        <p:cTn id="6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499">
                                            <p:txEl>
                                              <p:pRg st="6" end="6"/>
                                            </p:txEl>
                                          </p:spTgt>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499">
                                            <p:txEl>
                                              <p:pRg st="7" end="7"/>
                                            </p:txEl>
                                          </p:spTgt>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49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3f3f3f"/>
                </a:solidFill>
                <a:latin typeface="Helvetica Neue Light"/>
                <a:ea typeface="Helvetica Neue Light"/>
              </a:rPr>
              <a:t>Our Practitioners</a:t>
            </a:r>
            <a:endParaRPr b="0" lang="en-US" sz="2400" spc="-1" strike="noStrike">
              <a:latin typeface="Arial"/>
            </a:endParaRPr>
          </a:p>
        </p:txBody>
      </p:sp>
      <p:pic>
        <p:nvPicPr>
          <p:cNvPr id="328" name="Google Shape;98;p19" descr=""/>
          <p:cNvPicPr/>
          <p:nvPr/>
        </p:nvPicPr>
        <p:blipFill>
          <a:blip r:embed="rId1"/>
          <a:stretch/>
        </p:blipFill>
        <p:spPr>
          <a:xfrm>
            <a:off x="-512280" y="1153080"/>
            <a:ext cx="9962280" cy="3493440"/>
          </a:xfrm>
          <a:prstGeom prst="rect">
            <a:avLst/>
          </a:prstGeom>
          <a:ln w="0">
            <a:noFill/>
          </a:ln>
        </p:spPr>
      </p:pic>
      <p:sp>
        <p:nvSpPr>
          <p:cNvPr id="329" name="PlaceHolder 2"/>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95A862F9-73A8-47C6-910D-07EF9AD4670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30" name="Google Shape;100;p19"/>
          <p:cNvSpPr/>
          <p:nvPr/>
        </p:nvSpPr>
        <p:spPr>
          <a:xfrm>
            <a:off x="712800" y="1418040"/>
            <a:ext cx="2048040" cy="43704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250 best selling </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books authored</a:t>
            </a:r>
            <a:endParaRPr b="0" lang="en-US" sz="1200" spc="-1" strike="noStrike">
              <a:latin typeface="Arial"/>
            </a:endParaRPr>
          </a:p>
        </p:txBody>
      </p:sp>
      <p:sp>
        <p:nvSpPr>
          <p:cNvPr id="331" name="Google Shape;101;p19"/>
          <p:cNvSpPr/>
          <p:nvPr/>
        </p:nvSpPr>
        <p:spPr>
          <a:xfrm>
            <a:off x="505080" y="2205360"/>
            <a:ext cx="1952640" cy="43704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9+ years of training</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experience</a:t>
            </a:r>
            <a:endParaRPr b="0" lang="en-US" sz="1200" spc="-1" strike="noStrike">
              <a:latin typeface="Arial"/>
            </a:endParaRPr>
          </a:p>
        </p:txBody>
      </p:sp>
      <p:sp>
        <p:nvSpPr>
          <p:cNvPr id="332" name="Google Shape;102;p19"/>
          <p:cNvSpPr/>
          <p:nvPr/>
        </p:nvSpPr>
        <p:spPr>
          <a:xfrm>
            <a:off x="921600" y="2993040"/>
            <a:ext cx="1952640" cy="62208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750,000 practitioner led</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training hours</a:t>
            </a:r>
            <a:endParaRPr b="0" lang="en-US" sz="1200" spc="-1" strike="noStrike">
              <a:latin typeface="Arial"/>
            </a:endParaRPr>
          </a:p>
          <a:p>
            <a:pPr algn="r">
              <a:lnSpc>
                <a:spcPct val="100000"/>
              </a:lnSpc>
              <a:tabLst>
                <a:tab algn="l" pos="0"/>
              </a:tabLst>
            </a:pPr>
            <a:endParaRPr b="0" lang="en-US" sz="1200" spc="-1" strike="noStrike">
              <a:latin typeface="Arial"/>
            </a:endParaRPr>
          </a:p>
        </p:txBody>
      </p:sp>
      <p:sp>
        <p:nvSpPr>
          <p:cNvPr id="333" name="Google Shape;103;p19"/>
          <p:cNvSpPr/>
          <p:nvPr/>
        </p:nvSpPr>
        <p:spPr>
          <a:xfrm>
            <a:off x="6208560" y="1418400"/>
            <a:ext cx="2046240" cy="4370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150 engagements speaking</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at industry conferences </a:t>
            </a:r>
            <a:endParaRPr b="0" lang="en-US" sz="1200" spc="-1" strike="noStrike">
              <a:latin typeface="Arial"/>
            </a:endParaRPr>
          </a:p>
        </p:txBody>
      </p:sp>
      <p:sp>
        <p:nvSpPr>
          <p:cNvPr id="334" name="Google Shape;104;p19"/>
          <p:cNvSpPr/>
          <p:nvPr/>
        </p:nvSpPr>
        <p:spPr>
          <a:xfrm>
            <a:off x="6531840" y="2214360"/>
            <a:ext cx="1952640" cy="4370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Over 17 years of industry</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experience per instructor</a:t>
            </a:r>
            <a:endParaRPr b="0" lang="en-US" sz="1200" spc="-1" strike="noStrike">
              <a:latin typeface="Arial"/>
            </a:endParaRPr>
          </a:p>
        </p:txBody>
      </p:sp>
      <p:sp>
        <p:nvSpPr>
          <p:cNvPr id="335" name="Google Shape;105;p19"/>
          <p:cNvSpPr/>
          <p:nvPr/>
        </p:nvSpPr>
        <p:spPr>
          <a:xfrm>
            <a:off x="6140160" y="2982960"/>
            <a:ext cx="2046240" cy="4370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125 certifications in leading</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technologies </a:t>
            </a:r>
            <a:endParaRPr b="0" lang="en-US" sz="1200" spc="-1" strike="noStrike">
              <a:latin typeface="Arial"/>
            </a:endParaRPr>
          </a:p>
        </p:txBody>
      </p:sp>
      <p:sp>
        <p:nvSpPr>
          <p:cNvPr id="336" name="Google Shape;106;p19"/>
          <p:cNvSpPr/>
          <p:nvPr/>
        </p:nvSpPr>
        <p:spPr>
          <a:xfrm>
            <a:off x="4806360" y="3998880"/>
            <a:ext cx="1999440" cy="25272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95% instructor satisfaction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Configuring the Provider</a:t>
            </a:r>
            <a:endParaRPr b="0" lang="en-US" sz="2400" spc="-1" strike="noStrike">
              <a:latin typeface="Arial"/>
            </a:endParaRPr>
          </a:p>
        </p:txBody>
      </p:sp>
      <p:sp>
        <p:nvSpPr>
          <p:cNvPr id="502"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FE251D07-D2A5-4785-B322-1050D5D29E9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03" name="PlaceHolder 3"/>
          <p:cNvSpPr>
            <a:spLocks noGrp="1"/>
          </p:cNvSpPr>
          <p:nvPr>
            <p:ph/>
          </p:nvPr>
        </p:nvSpPr>
        <p:spPr>
          <a:xfrm>
            <a:off x="0" y="924120"/>
            <a:ext cx="9142560" cy="397764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700" spc="-1" strike="noStrike">
                <a:solidFill>
                  <a:srgbClr val="ff9900"/>
                </a:solidFill>
                <a:latin typeface="Courier New"/>
                <a:ea typeface="Courier New"/>
              </a:rPr>
              <a:t>provider</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“aws”</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region</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“us-east-1”</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access_key</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“[your access key]”</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secret_key</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“[your secret access key]”</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5: Interacting with Providers</a:t>
            </a:r>
            <a:endParaRPr b="0" lang="en-US" sz="2400" spc="-1" strike="noStrike">
              <a:latin typeface="Arial"/>
            </a:endParaRPr>
          </a:p>
        </p:txBody>
      </p:sp>
      <p:sp>
        <p:nvSpPr>
          <p:cNvPr id="505" name="PlaceHolder 2"/>
          <p:cNvSpPr>
            <a:spLocks noGrp="1"/>
          </p:cNvSpPr>
          <p:nvPr>
            <p:ph/>
          </p:nvPr>
        </p:nvSpPr>
        <p:spPr>
          <a:xfrm>
            <a:off x="626760" y="1111320"/>
            <a:ext cx="7882560" cy="350856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5</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06"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67E37B16-1CAF-4712-AD95-E6CF3AC08E0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Reuse Patterns in Terraform</a:t>
            </a:r>
            <a:endParaRPr b="0" lang="en-US" sz="2400" spc="-1" strike="noStrike">
              <a:latin typeface="Arial"/>
            </a:endParaRPr>
          </a:p>
        </p:txBody>
      </p:sp>
      <p:sp>
        <p:nvSpPr>
          <p:cNvPr id="508" name="PlaceHolder 2"/>
          <p:cNvSpPr>
            <a:spLocks noGrp="1"/>
          </p:cNvSpPr>
          <p:nvPr>
            <p:ph/>
          </p:nvPr>
        </p:nvSpPr>
        <p:spPr>
          <a:xfrm>
            <a:off x="626760" y="1628640"/>
            <a:ext cx="7882560" cy="299124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1" lang="en-US" sz="2000" spc="-1" strike="noStrike">
                <a:solidFill>
                  <a:srgbClr val="000000"/>
                </a:solidFill>
                <a:latin typeface="Helvetica Neue"/>
                <a:ea typeface="Helvetica Neue"/>
              </a:rPr>
              <a:t>Workspaces</a:t>
            </a:r>
            <a:r>
              <a:rPr b="0" lang="en-US" sz="2000" spc="-1" strike="noStrike">
                <a:solidFill>
                  <a:srgbClr val="000000"/>
                </a:solidFill>
                <a:latin typeface="Helvetica Neue Light"/>
                <a:ea typeface="Helvetica Neue Light"/>
              </a:rPr>
              <a:t>: Separate state files for the same HCL</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Outputs</a:t>
            </a:r>
            <a:r>
              <a:rPr b="0" lang="en-US" sz="2000" spc="-1" strike="noStrike">
                <a:solidFill>
                  <a:srgbClr val="000000"/>
                </a:solidFill>
                <a:latin typeface="Helvetica Neue Light"/>
                <a:ea typeface="Helvetica Neue Light"/>
              </a:rPr>
              <a:t>: Automated use of terraform-managed resources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Modules</a:t>
            </a:r>
            <a:r>
              <a:rPr b="0" lang="en-US" sz="2000" spc="-1" strike="noStrike">
                <a:solidFill>
                  <a:srgbClr val="000000"/>
                </a:solidFill>
                <a:latin typeface="Helvetica Neue Light"/>
                <a:ea typeface="Helvetica Neue Light"/>
              </a:rPr>
              <a:t>: Packaged HCL for reuse</a:t>
            </a:r>
            <a:endParaRPr b="0" lang="en-US" sz="2000" spc="-1" strike="noStrike">
              <a:latin typeface="Arial"/>
            </a:endParaRPr>
          </a:p>
        </p:txBody>
      </p:sp>
      <p:sp>
        <p:nvSpPr>
          <p:cNvPr id="509"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7A33D19D-F8D6-49F1-B884-36AD7C9DB19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39" dur="indefinite" restart="never" nodeType="tmRoot">
          <p:childTnLst>
            <p:seq>
              <p:cTn id="640" dur="indefinite" nodeType="mainSeq">
                <p:childTnLst>
                  <p:par>
                    <p:cTn id="641" fill="hold">
                      <p:stCondLst>
                        <p:cond delay="indefinite"/>
                      </p:stCondLst>
                      <p:childTnLst>
                        <p:par>
                          <p:cTn id="642" fill="hold">
                            <p:stCondLst>
                              <p:cond delay="0"/>
                            </p:stCondLst>
                            <p:childTnLst>
                              <p:par>
                                <p:cTn id="643" nodeType="clickEffect" fill="hold" presetClass="entr" presetID="1">
                                  <p:stCondLst>
                                    <p:cond delay="0"/>
                                  </p:stCondLst>
                                  <p:childTnLst>
                                    <p:set>
                                      <p:cBhvr>
                                        <p:cTn id="644"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nodeType="clickEffect" fill="hold" presetClass="entr" presetID="1">
                                  <p:stCondLst>
                                    <p:cond delay="0"/>
                                  </p:stCondLst>
                                  <p:childTnLst>
                                    <p:set>
                                      <p:cBhvr>
                                        <p:cTn id="648"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649" fill="hold">
                      <p:stCondLst>
                        <p:cond delay="indefinite"/>
                      </p:stCondLst>
                      <p:childTnLst>
                        <p:par>
                          <p:cTn id="650" fill="hold">
                            <p:stCondLst>
                              <p:cond delay="0"/>
                            </p:stCondLst>
                            <p:childTnLst>
                              <p:par>
                                <p:cTn id="651" nodeType="clickEffect" fill="hold" presetClass="entr" presetID="1">
                                  <p:stCondLst>
                                    <p:cond delay="0"/>
                                  </p:stCondLst>
                                  <p:childTnLst>
                                    <p:set>
                                      <p:cBhvr>
                                        <p:cTn id="652" dur="1" fill="hold">
                                          <p:stCondLst>
                                            <p:cond delay="0"/>
                                          </p:stCondLst>
                                        </p:cTn>
                                        <p:tgtEl>
                                          <p:spTgt spid="50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Workspaces</a:t>
            </a:r>
            <a:endParaRPr b="0" lang="en-US" sz="2400" spc="-1" strike="noStrike">
              <a:latin typeface="Arial"/>
            </a:endParaRPr>
          </a:p>
        </p:txBody>
      </p:sp>
      <p:sp>
        <p:nvSpPr>
          <p:cNvPr id="511" name="PlaceHolder 2"/>
          <p:cNvSpPr>
            <a:spLocks noGrp="1"/>
          </p:cNvSpPr>
          <p:nvPr>
            <p:ph/>
          </p:nvPr>
        </p:nvSpPr>
        <p:spPr>
          <a:xfrm>
            <a:off x="626760" y="1140840"/>
            <a:ext cx="7882560" cy="347904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Workspaces allow you to use the same configuration (HCL/project) for multiple states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Example: Environments: Each environment, (DEV, PROD, etc) has it’s own state and resources, but the same HCL code</a:t>
            </a:r>
            <a:endParaRPr b="0" lang="en-US" sz="2000" spc="-1" strike="noStrike">
              <a:latin typeface="Arial"/>
            </a:endParaRPr>
          </a:p>
          <a:p>
            <a:pPr>
              <a:lnSpc>
                <a:spcPct val="115000"/>
              </a:lnSpc>
              <a:spcBef>
                <a:spcPts val="1417"/>
              </a:spcBef>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Nothing more than separately-named state files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Both local and remote state backends support workspaces</a:t>
            </a:r>
            <a:endParaRPr b="0" lang="en-US" sz="2000" spc="-1" strike="noStrike">
              <a:latin typeface="Arial"/>
            </a:endParaRPr>
          </a:p>
        </p:txBody>
      </p:sp>
      <p:sp>
        <p:nvSpPr>
          <p:cNvPr id="512"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D158F5A3-2D6B-4046-94FF-EA68923F29C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53" dur="indefinite" restart="never" nodeType="tmRoot">
          <p:childTnLst>
            <p:seq>
              <p:cTn id="654" dur="indefinite" nodeType="mainSeq">
                <p:childTnLst>
                  <p:par>
                    <p:cTn id="655" fill="hold">
                      <p:stCondLst>
                        <p:cond delay="indefinite"/>
                      </p:stCondLst>
                      <p:childTnLst>
                        <p:par>
                          <p:cTn id="656" fill="hold">
                            <p:stCondLst>
                              <p:cond delay="0"/>
                            </p:stCondLst>
                            <p:childTnLst>
                              <p:par>
                                <p:cTn id="657" nodeType="clickEffect" fill="hold" presetClass="entr" presetID="1">
                                  <p:stCondLst>
                                    <p:cond delay="0"/>
                                  </p:stCondLst>
                                  <p:childTnLst>
                                    <p:set>
                                      <p:cBhvr>
                                        <p:cTn id="658" dur="1" fill="hold">
                                          <p:stCondLst>
                                            <p:cond delay="0"/>
                                          </p:stCondLst>
                                        </p:cTn>
                                        <p:tgtEl>
                                          <p:spTgt spid="511">
                                            <p:txEl>
                                              <p:pRg st="0" end="0"/>
                                            </p:txEl>
                                          </p:spTgt>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nodeType="clickEffect" fill="hold" presetClass="entr" presetID="1">
                                  <p:stCondLst>
                                    <p:cond delay="0"/>
                                  </p:stCondLst>
                                  <p:childTnLst>
                                    <p:set>
                                      <p:cBhvr>
                                        <p:cTn id="662" dur="1" fill="hold">
                                          <p:stCondLst>
                                            <p:cond delay="0"/>
                                          </p:stCondLst>
                                        </p:cTn>
                                        <p:tgtEl>
                                          <p:spTgt spid="511">
                                            <p:txEl>
                                              <p:pRg st="1" end="1"/>
                                            </p:txEl>
                                          </p:spTgt>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nodeType="clickEffect" fill="hold" presetClass="entr" presetID="1">
                                  <p:stCondLst>
                                    <p:cond delay="0"/>
                                  </p:stCondLst>
                                  <p:childTnLst>
                                    <p:set>
                                      <p:cBhvr>
                                        <p:cTn id="666" dur="1" fill="hold">
                                          <p:stCondLst>
                                            <p:cond delay="0"/>
                                          </p:stCondLst>
                                        </p:cTn>
                                        <p:tgtEl>
                                          <p:spTgt spid="511">
                                            <p:txEl>
                                              <p:pRg st="2" end="2"/>
                                            </p:txEl>
                                          </p:spTgt>
                                        </p:tgtEl>
                                        <p:attrNameLst>
                                          <p:attrName>style.visibility</p:attrName>
                                        </p:attrNameLst>
                                      </p:cBhvr>
                                      <p:to>
                                        <p:strVal val="visible"/>
                                      </p:to>
                                    </p:set>
                                  </p:childTnLst>
                                </p:cTn>
                              </p:par>
                            </p:childTnLst>
                          </p:cTn>
                        </p:par>
                      </p:childTnLst>
                    </p:cTn>
                  </p:par>
                  <p:par>
                    <p:cTn id="667" fill="hold">
                      <p:stCondLst>
                        <p:cond delay="indefinite"/>
                      </p:stCondLst>
                      <p:childTnLst>
                        <p:par>
                          <p:cTn id="668" fill="hold">
                            <p:stCondLst>
                              <p:cond delay="0"/>
                            </p:stCondLst>
                            <p:childTnLst>
                              <p:par>
                                <p:cTn id="669" nodeType="clickEffect" fill="hold" presetClass="entr" presetID="1">
                                  <p:stCondLst>
                                    <p:cond delay="0"/>
                                  </p:stCondLst>
                                  <p:childTnLst>
                                    <p:set>
                                      <p:cBhvr>
                                        <p:cTn id="670" dur="1" fill="hold">
                                          <p:stCondLst>
                                            <p:cond delay="0"/>
                                          </p:stCondLst>
                                        </p:cTn>
                                        <p:tgtEl>
                                          <p:spTgt spid="51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Outputs</a:t>
            </a:r>
            <a:endParaRPr b="0" lang="en-US" sz="2400" spc="-1" strike="noStrike">
              <a:latin typeface="Arial"/>
            </a:endParaRPr>
          </a:p>
        </p:txBody>
      </p:sp>
      <p:sp>
        <p:nvSpPr>
          <p:cNvPr id="514" name="PlaceHolder 2"/>
          <p:cNvSpPr>
            <a:spLocks noGrp="1"/>
          </p:cNvSpPr>
          <p:nvPr>
            <p:ph/>
          </p:nvPr>
        </p:nvSpPr>
        <p:spPr>
          <a:xfrm>
            <a:off x="630000" y="1306440"/>
            <a:ext cx="7882560" cy="279432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i="1" lang="en-US" sz="2000" spc="-1" strike="noStrike">
                <a:solidFill>
                  <a:srgbClr val="000000"/>
                </a:solidFill>
                <a:latin typeface="Helvetica Neue Light"/>
                <a:ea typeface="Helvetica Neue Light"/>
              </a:rPr>
              <a:t>Inputs</a:t>
            </a:r>
            <a:r>
              <a:rPr b="0" lang="en-US" sz="2000" spc="-1" strike="noStrike">
                <a:solidFill>
                  <a:srgbClr val="000000"/>
                </a:solidFill>
                <a:latin typeface="Helvetica Neue Light"/>
                <a:ea typeface="Helvetica Neue Light"/>
              </a:rPr>
              <a:t> to Terraform config are declared with variable blocks</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i="1" lang="en-US" sz="2000" spc="-1" strike="noStrike">
                <a:solidFill>
                  <a:srgbClr val="000000"/>
                </a:solidFill>
                <a:latin typeface="Helvetica Neue Light"/>
                <a:ea typeface="Helvetica Neue Light"/>
              </a:rPr>
              <a:t>Outputs</a:t>
            </a:r>
            <a:r>
              <a:rPr b="0" lang="en-US" sz="2000" spc="-1" strike="noStrike">
                <a:solidFill>
                  <a:srgbClr val="000000"/>
                </a:solidFill>
                <a:latin typeface="Helvetica Neue Light"/>
                <a:ea typeface="Helvetica Neue Light"/>
              </a:rPr>
              <a:t> are declared with a special output block</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Can be referenced through the modules interface or the CLI</a:t>
            </a:r>
            <a:endParaRPr b="0" lang="en-US" sz="2000" spc="-1" strike="noStrike">
              <a:latin typeface="Arial"/>
            </a:endParaRPr>
          </a:p>
        </p:txBody>
      </p:sp>
      <p:sp>
        <p:nvSpPr>
          <p:cNvPr id="515"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C21F63A6-306C-4B41-8E48-5B236FBDDFF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71" dur="indefinite" restart="never" nodeType="tmRoot">
          <p:childTnLst>
            <p:seq>
              <p:cTn id="672" dur="indefinite" nodeType="mainSeq">
                <p:childTnLst>
                  <p:par>
                    <p:cTn id="673" fill="hold">
                      <p:stCondLst>
                        <p:cond delay="indefinite"/>
                      </p:stCondLst>
                      <p:childTnLst>
                        <p:par>
                          <p:cTn id="674" fill="hold">
                            <p:stCondLst>
                              <p:cond delay="0"/>
                            </p:stCondLst>
                            <p:childTnLst>
                              <p:par>
                                <p:cTn id="675" nodeType="clickEffect" fill="hold" presetClass="entr" presetID="1">
                                  <p:stCondLst>
                                    <p:cond delay="0"/>
                                  </p:stCondLst>
                                  <p:childTnLst>
                                    <p:set>
                                      <p:cBhvr>
                                        <p:cTn id="67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677" fill="hold">
                      <p:stCondLst>
                        <p:cond delay="indefinite"/>
                      </p:stCondLst>
                      <p:childTnLst>
                        <p:par>
                          <p:cTn id="678" fill="hold">
                            <p:stCondLst>
                              <p:cond delay="0"/>
                            </p:stCondLst>
                            <p:childTnLst>
                              <p:par>
                                <p:cTn id="679" nodeType="clickEffect" fill="hold" presetClass="entr" presetID="1">
                                  <p:stCondLst>
                                    <p:cond delay="0"/>
                                  </p:stCondLst>
                                  <p:childTnLst>
                                    <p:set>
                                      <p:cBhvr>
                                        <p:cTn id="680"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681" fill="hold">
                      <p:stCondLst>
                        <p:cond delay="indefinite"/>
                      </p:stCondLst>
                      <p:childTnLst>
                        <p:par>
                          <p:cTn id="682" fill="hold">
                            <p:stCondLst>
                              <p:cond delay="0"/>
                            </p:stCondLst>
                            <p:childTnLst>
                              <p:par>
                                <p:cTn id="683" nodeType="clickEffect" fill="hold" presetClass="entr" presetID="1">
                                  <p:stCondLst>
                                    <p:cond delay="0"/>
                                  </p:stCondLst>
                                  <p:childTnLst>
                                    <p:set>
                                      <p:cBhvr>
                                        <p:cTn id="684"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Output Definition</a:t>
            </a:r>
            <a:endParaRPr b="0" lang="en-US" sz="2400" spc="-1" strike="noStrike">
              <a:latin typeface="Arial"/>
            </a:endParaRPr>
          </a:p>
        </p:txBody>
      </p:sp>
      <p:sp>
        <p:nvSpPr>
          <p:cNvPr id="517"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5C033761-8750-4E46-94B4-A0E229D249D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18" name="PlaceHolder 3"/>
          <p:cNvSpPr>
            <a:spLocks noGrp="1"/>
          </p:cNvSpPr>
          <p:nvPr>
            <p:ph/>
          </p:nvPr>
        </p:nvSpPr>
        <p:spPr>
          <a:xfrm>
            <a:off x="0" y="924120"/>
            <a:ext cx="9142560" cy="397764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output</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“instance_public_ip”</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value</a:t>
            </a:r>
            <a:r>
              <a:rPr b="1" lang="en-US" sz="2400" spc="-1" strike="noStrike">
                <a:solidFill>
                  <a:srgbClr val="c9daf8"/>
                </a:solidFill>
                <a:latin typeface="Courier New"/>
                <a:ea typeface="Courier New"/>
              </a:rPr>
              <a:t> = </a:t>
            </a:r>
            <a:r>
              <a:rPr b="1" lang="en-US" sz="2400" spc="-1" strike="noStrike">
                <a:solidFill>
                  <a:srgbClr val="6fa8dc"/>
                </a:solidFill>
                <a:latin typeface="Courier New"/>
                <a:ea typeface="Courier New"/>
              </a:rPr>
              <a:t>aws_instance</a:t>
            </a:r>
            <a:r>
              <a:rPr b="1" lang="en-US" sz="2400" spc="-1" strike="noStrike">
                <a:solidFill>
                  <a:srgbClr val="c9daf8"/>
                </a:solidFill>
                <a:latin typeface="Courier New"/>
                <a:ea typeface="Courier New"/>
              </a:rPr>
              <a:t>.web.</a:t>
            </a:r>
            <a:r>
              <a:rPr b="1" lang="en-US" sz="2400" spc="-1" strike="noStrike">
                <a:solidFill>
                  <a:srgbClr val="8e7cc3"/>
                </a:solidFill>
                <a:latin typeface="Courier New"/>
                <a:ea typeface="Courier New"/>
              </a:rPr>
              <a:t>public_ip</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sp>
        <p:nvSpPr>
          <p:cNvPr id="520" name="PlaceHolder 2"/>
          <p:cNvSpPr>
            <a:spLocks noGrp="1"/>
          </p:cNvSpPr>
          <p:nvPr>
            <p:ph/>
          </p:nvPr>
        </p:nvSpPr>
        <p:spPr>
          <a:xfrm>
            <a:off x="626760" y="1184760"/>
            <a:ext cx="7882560" cy="343548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i="1" lang="en-US" sz="2000" spc="-1" strike="noStrike">
                <a:solidFill>
                  <a:srgbClr val="000000"/>
                </a:solidFill>
                <a:latin typeface="Helvetica Neue Light"/>
                <a:ea typeface="Helvetica Neue Light"/>
              </a:rPr>
              <a:t>Modules</a:t>
            </a:r>
            <a:r>
              <a:rPr b="0" lang="en-US" sz="2000" spc="-1" strike="noStrike">
                <a:solidFill>
                  <a:srgbClr val="000000"/>
                </a:solidFill>
                <a:latin typeface="Helvetica Neue Light"/>
                <a:ea typeface="Helvetica Neue Light"/>
              </a:rPr>
              <a:t> are a critically important concept in Terraform</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Modules allow for consistent creation of resources with the exact same configuration</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Resources can be re-deployed after changing module code to fix infrastructure bugs</a:t>
            </a:r>
            <a:endParaRPr b="0" lang="en-US" sz="2000" spc="-1" strike="noStrike">
              <a:latin typeface="Arial"/>
            </a:endParaRPr>
          </a:p>
        </p:txBody>
      </p:sp>
      <p:sp>
        <p:nvSpPr>
          <p:cNvPr id="521"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29881C5C-0862-4800-9681-C87C25225BD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85" dur="indefinite" restart="never" nodeType="tmRoot">
          <p:childTnLst>
            <p:seq>
              <p:cTn id="686" dur="indefinite" nodeType="mainSeq">
                <p:childTnLst>
                  <p:par>
                    <p:cTn id="687" fill="hold">
                      <p:stCondLst>
                        <p:cond delay="indefinite"/>
                      </p:stCondLst>
                      <p:childTnLst>
                        <p:par>
                          <p:cTn id="688" fill="hold">
                            <p:stCondLst>
                              <p:cond delay="0"/>
                            </p:stCondLst>
                            <p:childTnLst>
                              <p:par>
                                <p:cTn id="689" nodeType="clickEffect" fill="hold" presetClass="entr" presetID="1">
                                  <p:stCondLst>
                                    <p:cond delay="0"/>
                                  </p:stCondLst>
                                  <p:childTnLst>
                                    <p:set>
                                      <p:cBhvr>
                                        <p:cTn id="690"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691" fill="hold">
                      <p:stCondLst>
                        <p:cond delay="indefinite"/>
                      </p:stCondLst>
                      <p:childTnLst>
                        <p:par>
                          <p:cTn id="692" fill="hold">
                            <p:stCondLst>
                              <p:cond delay="0"/>
                            </p:stCondLst>
                            <p:childTnLst>
                              <p:par>
                                <p:cTn id="693" nodeType="clickEffect" fill="hold" presetClass="entr" presetID="1">
                                  <p:stCondLst>
                                    <p:cond delay="0"/>
                                  </p:stCondLst>
                                  <p:childTnLst>
                                    <p:set>
                                      <p:cBhvr>
                                        <p:cTn id="694"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695" fill="hold">
                      <p:stCondLst>
                        <p:cond delay="indefinite"/>
                      </p:stCondLst>
                      <p:childTnLst>
                        <p:par>
                          <p:cTn id="696" fill="hold">
                            <p:stCondLst>
                              <p:cond delay="0"/>
                            </p:stCondLst>
                            <p:childTnLst>
                              <p:par>
                                <p:cTn id="697" nodeType="clickEffect" fill="hold" presetClass="entr" presetID="1">
                                  <p:stCondLst>
                                    <p:cond delay="0"/>
                                  </p:stCondLst>
                                  <p:childTnLst>
                                    <p:set>
                                      <p:cBhvr>
                                        <p:cTn id="698"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p:nvPr>
        </p:nvSpPr>
        <p:spPr>
          <a:xfrm>
            <a:off x="628560" y="1134000"/>
            <a:ext cx="4938480" cy="358452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Any project can contain one or more modules</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Parent module can reference nested modules</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Modules can be defined in the local filesystem or remote source (Github, terraform registry, etc…)</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523" name="PlaceHolder 2"/>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33431A10-4D58-4254-81E9-27846538BD2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24" name="PlaceHolder 3"/>
          <p:cNvSpPr>
            <a:spLocks noGrp="1"/>
          </p:cNvSpPr>
          <p:nvPr>
            <p:ph type="title"/>
          </p:nvPr>
        </p:nvSpPr>
        <p:spPr>
          <a:xfrm>
            <a:off x="716040" y="241560"/>
            <a:ext cx="8422560" cy="67896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pic>
        <p:nvPicPr>
          <p:cNvPr id="525" name="Picture 3" descr=""/>
          <p:cNvPicPr/>
          <p:nvPr/>
        </p:nvPicPr>
        <p:blipFill>
          <a:blip r:embed="rId1"/>
          <a:stretch/>
        </p:blipFill>
        <p:spPr>
          <a:xfrm>
            <a:off x="5998320" y="950400"/>
            <a:ext cx="2818080" cy="3951360"/>
          </a:xfrm>
          <a:prstGeom prst="rect">
            <a:avLst/>
          </a:prstGeom>
          <a:ln w="0">
            <a:noFill/>
          </a:ln>
        </p:spPr>
      </p:pic>
    </p:spTree>
  </p:cSld>
  <mc:AlternateContent>
    <mc:Choice Requires="p14">
      <p:transition spd="slow" p14:dur="2000"/>
    </mc:Choice>
    <mc:Fallback>
      <p:transition spd="slow"/>
    </mc:Fallback>
  </mc:AlternateContent>
  <p:timing>
    <p:tnLst>
      <p:par>
        <p:cTn id="699" dur="indefinite" restart="never" nodeType="tmRoot">
          <p:childTnLst>
            <p:seq>
              <p:cTn id="700" dur="indefinite" nodeType="mainSeq">
                <p:childTnLst>
                  <p:par>
                    <p:cTn id="701" fill="hold">
                      <p:stCondLst>
                        <p:cond delay="indefinite"/>
                      </p:stCondLst>
                      <p:childTnLst>
                        <p:par>
                          <p:cTn id="702" fill="hold">
                            <p:stCondLst>
                              <p:cond delay="0"/>
                            </p:stCondLst>
                            <p:childTnLst>
                              <p:par>
                                <p:cTn id="703" nodeType="clickEffect" fill="hold" presetClass="entr" presetID="1">
                                  <p:stCondLst>
                                    <p:cond delay="0"/>
                                  </p:stCondLst>
                                  <p:childTnLst>
                                    <p:set>
                                      <p:cBhvr>
                                        <p:cTn id="704"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05" fill="hold">
                      <p:stCondLst>
                        <p:cond delay="indefinite"/>
                      </p:stCondLst>
                      <p:childTnLst>
                        <p:par>
                          <p:cTn id="706" fill="hold">
                            <p:stCondLst>
                              <p:cond delay="0"/>
                            </p:stCondLst>
                            <p:childTnLst>
                              <p:par>
                                <p:cTn id="707" nodeType="clickEffect" fill="hold" presetClass="entr" presetID="1">
                                  <p:stCondLst>
                                    <p:cond delay="0"/>
                                  </p:stCondLst>
                                  <p:childTnLst>
                                    <p:set>
                                      <p:cBhvr>
                                        <p:cTn id="708"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709" fill="hold">
                      <p:stCondLst>
                        <p:cond delay="indefinite"/>
                      </p:stCondLst>
                      <p:childTnLst>
                        <p:par>
                          <p:cTn id="710" fill="hold">
                            <p:stCondLst>
                              <p:cond delay="0"/>
                            </p:stCondLst>
                            <p:childTnLst>
                              <p:par>
                                <p:cTn id="711" nodeType="clickEffect" fill="hold" presetClass="entr" presetID="1">
                                  <p:stCondLst>
                                    <p:cond delay="0"/>
                                  </p:stCondLst>
                                  <p:childTnLst>
                                    <p:set>
                                      <p:cBhvr>
                                        <p:cTn id="71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sp>
        <p:nvSpPr>
          <p:cNvPr id="527" name="PlaceHolder 2"/>
          <p:cNvSpPr>
            <a:spLocks noGrp="1"/>
          </p:cNvSpPr>
          <p:nvPr>
            <p:ph/>
          </p:nvPr>
        </p:nvSpPr>
        <p:spPr>
          <a:xfrm>
            <a:off x="626760" y="1184760"/>
            <a:ext cx="8025480" cy="343548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Publish modules in </a:t>
            </a:r>
            <a:r>
              <a:rPr b="0" lang="en-US" sz="2000" spc="-1" strike="noStrike" u="sng">
                <a:solidFill>
                  <a:srgbClr val="0000ff"/>
                </a:solidFill>
                <a:uFillTx/>
                <a:latin typeface="Helvetica Neue Light"/>
                <a:ea typeface="Helvetica Neue Light"/>
                <a:hlinkClick r:id="rId1"/>
              </a:rPr>
              <a:t>Terraform registry</a:t>
            </a:r>
            <a:r>
              <a:rPr b="0" lang="en-US" sz="2000" spc="-1" strike="noStrike">
                <a:solidFill>
                  <a:srgbClr val="000000"/>
                </a:solidFill>
                <a:latin typeface="Helvetica Neue Light"/>
                <a:ea typeface="Helvetica Neue Light"/>
              </a:rPr>
              <a:t> to make them easy to find</a:t>
            </a:r>
            <a:endParaRPr b="0" lang="en-US" sz="2000" spc="-1" strike="noStrike">
              <a:latin typeface="Arial"/>
            </a:endParaRPr>
          </a:p>
          <a:p>
            <a:pPr lvl="1" marL="685800" indent="-291960">
              <a:lnSpc>
                <a:spcPct val="115000"/>
              </a:lnSpc>
              <a:buClr>
                <a:srgbClr val="000000"/>
              </a:buClr>
              <a:buFont typeface="Helvetica Neue Light"/>
              <a:buChar char="○"/>
            </a:pPr>
            <a:r>
              <a:rPr b="1" lang="en-US" sz="2000" spc="-1" strike="noStrike">
                <a:solidFill>
                  <a:srgbClr val="000000"/>
                </a:solidFill>
                <a:latin typeface="Consolas"/>
                <a:ea typeface="Consolas"/>
              </a:rPr>
              <a:t>Source</a:t>
            </a:r>
            <a:r>
              <a:rPr b="0" lang="en-US" sz="2000" spc="-1" strike="noStrike">
                <a:solidFill>
                  <a:srgbClr val="000000"/>
                </a:solidFill>
                <a:latin typeface="Helvetica Neue Light"/>
                <a:ea typeface="Helvetica Neue Light"/>
              </a:rPr>
              <a:t> attribute identifies location of module, e.g.,</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Most attributes of a module are input variables passed in from parent</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Module’s outputs can be accessed and used by parent (and passed to other child modules of the parent)</a:t>
            </a:r>
            <a:endParaRPr b="0" lang="en-US" sz="2000" spc="-1" strike="noStrike">
              <a:latin typeface="Arial"/>
            </a:endParaRPr>
          </a:p>
          <a:p>
            <a:pPr marL="343080">
              <a:lnSpc>
                <a:spcPct val="115000"/>
              </a:lnSpc>
              <a:tabLst>
                <a:tab algn="l" pos="0"/>
              </a:tabLst>
            </a:pPr>
            <a:endParaRPr b="0" lang="en-US" sz="2000" spc="-1" strike="noStrike">
              <a:latin typeface="Arial"/>
            </a:endParaRPr>
          </a:p>
        </p:txBody>
      </p:sp>
      <p:sp>
        <p:nvSpPr>
          <p:cNvPr id="528"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D8A42320-0B1B-4234-9E55-ABCA333BB90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13" dur="indefinite" restart="never" nodeType="tmRoot">
          <p:childTnLst>
            <p:seq>
              <p:cTn id="714" dur="indefinite" nodeType="mainSeq">
                <p:childTnLst>
                  <p:par>
                    <p:cTn id="715" fill="hold">
                      <p:stCondLst>
                        <p:cond delay="indefinite"/>
                      </p:stCondLst>
                      <p:childTnLst>
                        <p:par>
                          <p:cTn id="716" fill="hold">
                            <p:stCondLst>
                              <p:cond delay="0"/>
                            </p:stCondLst>
                            <p:childTnLst>
                              <p:par>
                                <p:cTn id="717" nodeType="clickEffect" fill="hold" presetClass="entr" presetID="1">
                                  <p:stCondLst>
                                    <p:cond delay="0"/>
                                  </p:stCondLst>
                                  <p:childTnLst>
                                    <p:set>
                                      <p:cBhvr>
                                        <p:cTn id="718" dur="1" fill="hold">
                                          <p:stCondLst>
                                            <p:cond delay="0"/>
                                          </p:stCondLst>
                                        </p:cTn>
                                        <p:tgtEl>
                                          <p:spTgt spid="527">
                                            <p:txEl>
                                              <p:pRg st="0" end="0"/>
                                            </p:txEl>
                                          </p:spTgt>
                                        </p:tgtEl>
                                        <p:attrNameLst>
                                          <p:attrName>style.visibility</p:attrName>
                                        </p:attrNameLst>
                                      </p:cBhvr>
                                      <p:to>
                                        <p:strVal val="visible"/>
                                      </p:to>
                                    </p:set>
                                  </p:childTnLst>
                                </p:cTn>
                              </p:par>
                            </p:childTnLst>
                          </p:cTn>
                        </p:par>
                      </p:childTnLst>
                    </p:cTn>
                  </p:par>
                  <p:par>
                    <p:cTn id="719" fill="hold">
                      <p:stCondLst>
                        <p:cond delay="indefinite"/>
                      </p:stCondLst>
                      <p:childTnLst>
                        <p:par>
                          <p:cTn id="720" fill="hold">
                            <p:stCondLst>
                              <p:cond delay="0"/>
                            </p:stCondLst>
                            <p:childTnLst>
                              <p:par>
                                <p:cTn id="721" nodeType="clickEffect" fill="hold" presetClass="entr" presetID="1">
                                  <p:stCondLst>
                                    <p:cond delay="0"/>
                                  </p:stCondLst>
                                  <p:childTnLst>
                                    <p:set>
                                      <p:cBhvr>
                                        <p:cTn id="722" dur="1" fill="hold">
                                          <p:stCondLst>
                                            <p:cond delay="0"/>
                                          </p:stCondLst>
                                        </p:cTn>
                                        <p:tgtEl>
                                          <p:spTgt spid="527">
                                            <p:txEl>
                                              <p:pRg st="1" end="1"/>
                                            </p:txEl>
                                          </p:spTgt>
                                        </p:tgtEl>
                                        <p:attrNameLst>
                                          <p:attrName>style.visibility</p:attrName>
                                        </p:attrNameLst>
                                      </p:cBhvr>
                                      <p:to>
                                        <p:strVal val="visible"/>
                                      </p:to>
                                    </p:set>
                                  </p:childTnLst>
                                </p:cTn>
                              </p:par>
                            </p:childTnLst>
                          </p:cTn>
                        </p:par>
                      </p:childTnLst>
                    </p:cTn>
                  </p:par>
                  <p:par>
                    <p:cTn id="723" fill="hold">
                      <p:stCondLst>
                        <p:cond delay="indefinite"/>
                      </p:stCondLst>
                      <p:childTnLst>
                        <p:par>
                          <p:cTn id="724" fill="hold">
                            <p:stCondLst>
                              <p:cond delay="0"/>
                            </p:stCondLst>
                            <p:childTnLst>
                              <p:par>
                                <p:cTn id="725" nodeType="clickEffect" fill="hold" presetClass="entr" presetID="1">
                                  <p:stCondLst>
                                    <p:cond delay="0"/>
                                  </p:stCondLst>
                                  <p:childTnLst>
                                    <p:set>
                                      <p:cBhvr>
                                        <p:cTn id="726" dur="1" fill="hold">
                                          <p:stCondLst>
                                            <p:cond delay="0"/>
                                          </p:stCondLst>
                                        </p:cTn>
                                        <p:tgtEl>
                                          <p:spTgt spid="527">
                                            <p:txEl>
                                              <p:pRg st="3" end="3"/>
                                            </p:txEl>
                                          </p:spTgt>
                                        </p:tgtEl>
                                        <p:attrNameLst>
                                          <p:attrName>style.visibility</p:attrName>
                                        </p:attrNameLst>
                                      </p:cBhvr>
                                      <p:to>
                                        <p:strVal val="visible"/>
                                      </p:to>
                                    </p:set>
                                  </p:childTnLst>
                                </p:cTn>
                              </p:par>
                            </p:childTnLst>
                          </p:cTn>
                        </p:par>
                      </p:childTnLst>
                    </p:cTn>
                  </p:par>
                  <p:par>
                    <p:cTn id="727" fill="hold">
                      <p:stCondLst>
                        <p:cond delay="indefinite"/>
                      </p:stCondLst>
                      <p:childTnLst>
                        <p:par>
                          <p:cTn id="728" fill="hold">
                            <p:stCondLst>
                              <p:cond delay="0"/>
                            </p:stCondLst>
                            <p:childTnLst>
                              <p:par>
                                <p:cTn id="729" nodeType="clickEffect" fill="hold" presetClass="entr" presetID="1">
                                  <p:stCondLst>
                                    <p:cond delay="0"/>
                                  </p:stCondLst>
                                  <p:childTnLst>
                                    <p:set>
                                      <p:cBhvr>
                                        <p:cTn id="730" dur="1" fill="hold">
                                          <p:stCondLst>
                                            <p:cond delay="0"/>
                                          </p:stCondLst>
                                        </p:cTn>
                                        <p:tgtEl>
                                          <p:spTgt spid="52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 Sources</a:t>
            </a:r>
            <a:endParaRPr b="0" lang="en-US" sz="2400" spc="-1" strike="noStrike">
              <a:latin typeface="Arial"/>
            </a:endParaRPr>
          </a:p>
        </p:txBody>
      </p:sp>
      <p:sp>
        <p:nvSpPr>
          <p:cNvPr id="530" name="PlaceHolder 2"/>
          <p:cNvSpPr>
            <a:spLocks noGrp="1"/>
          </p:cNvSpPr>
          <p:nvPr>
            <p:ph/>
          </p:nvPr>
        </p:nvSpPr>
        <p:spPr>
          <a:xfrm>
            <a:off x="626760" y="1184760"/>
            <a:ext cx="7882560" cy="343548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allows the user to pull modules from various locations</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Local paths</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Github</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Terraform Registry</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Bitbucket</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HTTP</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S3 Buckets</a:t>
            </a:r>
            <a:endParaRPr b="0" lang="en-US" sz="1700" spc="-1" strike="noStrike">
              <a:latin typeface="Arial"/>
            </a:endParaRPr>
          </a:p>
          <a:p>
            <a:pPr marL="343080">
              <a:lnSpc>
                <a:spcPct val="115000"/>
              </a:lnSpc>
              <a:tabLst>
                <a:tab algn="l" pos="0"/>
              </a:tabLst>
            </a:pPr>
            <a:endParaRPr b="0" lang="en-US" sz="17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More info</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u="sng">
                <a:solidFill>
                  <a:srgbClr val="0000ff"/>
                </a:solidFill>
                <a:uFillTx/>
                <a:latin typeface="Helvetica Neue Light"/>
                <a:ea typeface="Helvetica Neue Light"/>
                <a:hlinkClick r:id="rId1"/>
              </a:rPr>
              <a:t>https://www.terraform.io/docs/modules/sources.html</a:t>
            </a:r>
            <a:r>
              <a:rPr b="0" lang="en-US" sz="1700" spc="-1" strike="noStrike">
                <a:solidFill>
                  <a:srgbClr val="000000"/>
                </a:solidFill>
                <a:latin typeface="Helvetica Neue Light"/>
                <a:ea typeface="Helvetica Neue Light"/>
              </a:rPr>
              <a:t> </a:t>
            </a:r>
            <a:endParaRPr b="0" lang="en-US" sz="1700" spc="-1" strike="noStrike">
              <a:latin typeface="Arial"/>
            </a:endParaRPr>
          </a:p>
        </p:txBody>
      </p:sp>
      <p:sp>
        <p:nvSpPr>
          <p:cNvPr id="531"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09281CFB-779A-4AFA-8E69-937730285AD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532" name="Google Shape;517;p74" descr=""/>
          <p:cNvPicPr/>
          <p:nvPr/>
        </p:nvPicPr>
        <p:blipFill>
          <a:blip r:embed="rId2"/>
          <a:stretch/>
        </p:blipFill>
        <p:spPr>
          <a:xfrm>
            <a:off x="3621240" y="2523960"/>
            <a:ext cx="3276720" cy="1382040"/>
          </a:xfrm>
          <a:prstGeom prst="rect">
            <a:avLst/>
          </a:prstGeom>
          <a:ln w="0">
            <a:noFill/>
          </a:ln>
        </p:spPr>
      </p:pic>
      <p:pic>
        <p:nvPicPr>
          <p:cNvPr id="533" name="Google Shape;518;p74" descr=""/>
          <p:cNvPicPr/>
          <p:nvPr/>
        </p:nvPicPr>
        <p:blipFill>
          <a:blip r:embed="rId3"/>
          <a:stretch/>
        </p:blipFill>
        <p:spPr>
          <a:xfrm>
            <a:off x="3475440" y="1528200"/>
            <a:ext cx="3477960" cy="9504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Note About Virtual Trainings</a:t>
            </a:r>
            <a:endParaRPr b="0" lang="en-US" sz="2400" spc="-1" strike="noStrike">
              <a:latin typeface="Arial"/>
            </a:endParaRPr>
          </a:p>
        </p:txBody>
      </p:sp>
      <p:sp>
        <p:nvSpPr>
          <p:cNvPr id="338" name="PlaceHolder 2"/>
          <p:cNvSpPr>
            <a:spLocks noGrp="1"/>
          </p:cNvSpPr>
          <p:nvPr>
            <p:ph/>
          </p:nvPr>
        </p:nvSpPr>
        <p:spPr>
          <a:xfrm>
            <a:off x="621000" y="1134000"/>
            <a:ext cx="7882560" cy="2819520"/>
          </a:xfrm>
          <a:prstGeom prst="rect">
            <a:avLst/>
          </a:prstGeom>
          <a:noFill/>
          <a:ln w="0">
            <a:noFill/>
          </a:ln>
        </p:spPr>
        <p:txBody>
          <a:bodyPr lIns="67680" rIns="68400" tIns="35280" bIns="34200" anchor="t">
            <a:noAutofit/>
          </a:bodyPr>
          <a:p>
            <a:pPr marL="343080" algn="ctr">
              <a:lnSpc>
                <a:spcPct val="90000"/>
              </a:lnSpc>
              <a:tabLst>
                <a:tab algn="l" pos="0"/>
              </a:tabLst>
            </a:pPr>
            <a:endParaRPr b="0" lang="en-US" sz="3200" spc="-1" strike="noStrike">
              <a:latin typeface="Arial"/>
            </a:endParaRPr>
          </a:p>
          <a:p>
            <a:pPr marL="343080" algn="ctr">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p:txBody>
      </p:sp>
      <p:sp>
        <p:nvSpPr>
          <p:cNvPr id="339"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2E5ED66F-C903-4548-93CF-5F0DF9007BC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40" name="Google Shape;129;p5" descr=""/>
          <p:cNvPicPr/>
          <p:nvPr/>
        </p:nvPicPr>
        <p:blipFill>
          <a:blip r:embed="rId1"/>
          <a:stretch/>
        </p:blipFill>
        <p:spPr>
          <a:xfrm>
            <a:off x="334080" y="1681560"/>
            <a:ext cx="3426120" cy="2282400"/>
          </a:xfrm>
          <a:prstGeom prst="rect">
            <a:avLst/>
          </a:prstGeom>
          <a:ln w="0">
            <a:noFill/>
          </a:ln>
        </p:spPr>
      </p:pic>
      <p:pic>
        <p:nvPicPr>
          <p:cNvPr id="341" name="Google Shape;130;p5" descr=""/>
          <p:cNvPicPr/>
          <p:nvPr/>
        </p:nvPicPr>
        <p:blipFill>
          <a:blip r:embed="rId2"/>
          <a:stretch/>
        </p:blipFill>
        <p:spPr>
          <a:xfrm>
            <a:off x="5323320" y="1715400"/>
            <a:ext cx="3426120" cy="2282400"/>
          </a:xfrm>
          <a:prstGeom prst="rect">
            <a:avLst/>
          </a:prstGeom>
          <a:ln w="0">
            <a:noFill/>
          </a:ln>
        </p:spPr>
      </p:pic>
      <p:pic>
        <p:nvPicPr>
          <p:cNvPr id="342" name="Google Shape;131;p5" descr=""/>
          <p:cNvPicPr/>
          <p:nvPr/>
        </p:nvPicPr>
        <p:blipFill>
          <a:blip r:embed="rId3"/>
          <a:stretch/>
        </p:blipFill>
        <p:spPr>
          <a:xfrm>
            <a:off x="3926520" y="2452320"/>
            <a:ext cx="1395360" cy="740880"/>
          </a:xfrm>
          <a:prstGeom prst="rect">
            <a:avLst/>
          </a:prstGeom>
          <a:ln w="0">
            <a:noFill/>
          </a:ln>
        </p:spPr>
      </p:pic>
      <p:sp>
        <p:nvSpPr>
          <p:cNvPr id="343" name="Google Shape;132;p5"/>
          <p:cNvSpPr/>
          <p:nvPr/>
        </p:nvSpPr>
        <p:spPr>
          <a:xfrm>
            <a:off x="5323320" y="4083840"/>
            <a:ext cx="3272040" cy="36000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...what we’ve got</a:t>
            </a:r>
            <a:endParaRPr b="0" lang="en-US" sz="1800" spc="-1" strike="noStrike">
              <a:latin typeface="Arial"/>
            </a:endParaRPr>
          </a:p>
        </p:txBody>
      </p:sp>
      <p:sp>
        <p:nvSpPr>
          <p:cNvPr id="344" name="Google Shape;132;p5"/>
          <p:cNvSpPr/>
          <p:nvPr/>
        </p:nvSpPr>
        <p:spPr>
          <a:xfrm>
            <a:off x="334080" y="4083840"/>
            <a:ext cx="3272040" cy="36000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What we want </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childTnLst>
                                </p:cTn>
                              </p:par>
                              <p:par>
                                <p:cTn id="7" nodeType="withEffect" fill="hold" presetClass="entr" presetID="10">
                                  <p:stCondLst>
                                    <p:cond delay="0"/>
                                  </p:stCondLst>
                                  <p:childTnLst>
                                    <p:set>
                                      <p:cBhvr>
                                        <p:cTn id="8" dur="1" fill="hold">
                                          <p:stCondLst>
                                            <p:cond delay="0"/>
                                          </p:stCondLst>
                                        </p:cTn>
                                        <p:tgtEl>
                                          <p:spTgt spid="342"/>
                                        </p:tgtEl>
                                        <p:attrNameLst>
                                          <p:attrName>style.visibility</p:attrName>
                                        </p:attrNameLst>
                                      </p:cBhvr>
                                      <p:to>
                                        <p:strVal val="visible"/>
                                      </p:to>
                                    </p:set>
                                    <p:animEffect filter="fade" transition="in">
                                      <p:cBhvr additive="repl">
                                        <p:cTn id="9" dur="2500"/>
                                        <p:tgtEl>
                                          <p:spTgt spid="342"/>
                                        </p:tgtEl>
                                      </p:cBhvr>
                                    </p:animEffect>
                                  </p:childTnLst>
                                </p:cTn>
                              </p:par>
                              <p:par>
                                <p:cTn id="10" nodeType="withEffect" fill="hold" presetClass="entr" presetID="10">
                                  <p:stCondLst>
                                    <p:cond delay="0"/>
                                  </p:stCondLst>
                                  <p:childTnLst>
                                    <p:set>
                                      <p:cBhvr>
                                        <p:cTn id="11" dur="1" fill="hold">
                                          <p:stCondLst>
                                            <p:cond delay="0"/>
                                          </p:stCondLst>
                                        </p:cTn>
                                        <p:tgtEl>
                                          <p:spTgt spid="341"/>
                                        </p:tgtEl>
                                        <p:attrNameLst>
                                          <p:attrName>style.visibility</p:attrName>
                                        </p:attrNameLst>
                                      </p:cBhvr>
                                      <p:to>
                                        <p:strVal val="visible"/>
                                      </p:to>
                                    </p:set>
                                    <p:animEffect filter="fade" transition="in">
                                      <p:cBhvr additive="repl">
                                        <p:cTn id="12" dur="1000"/>
                                        <p:tgtEl>
                                          <p:spTgt spid="341"/>
                                        </p:tgtEl>
                                      </p:cBhvr>
                                    </p:animEffect>
                                  </p:childTnLst>
                                </p:cTn>
                              </p:par>
                              <p:par>
                                <p:cTn id="13" nodeType="withEffect" fill="hold" presetClass="entr" presetID="10">
                                  <p:stCondLst>
                                    <p:cond delay="0"/>
                                  </p:stCondLst>
                                  <p:childTnLst>
                                    <p:set>
                                      <p:cBhvr>
                                        <p:cTn id="14" dur="1" fill="hold">
                                          <p:stCondLst>
                                            <p:cond delay="0"/>
                                          </p:stCondLst>
                                        </p:cTn>
                                        <p:tgtEl>
                                          <p:spTgt spid="343"/>
                                        </p:tgtEl>
                                        <p:attrNameLst>
                                          <p:attrName>style.visibility</p:attrName>
                                        </p:attrNameLst>
                                      </p:cBhvr>
                                      <p:to>
                                        <p:strVal val="visible"/>
                                      </p:to>
                                    </p:set>
                                    <p:animEffect filter="fade" transition="in">
                                      <p:cBhvr additive="repl">
                                        <p:cTn id="15"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 Example</a:t>
            </a:r>
            <a:endParaRPr b="0" lang="en-US" sz="2400" spc="-1" strike="noStrike">
              <a:latin typeface="Arial"/>
            </a:endParaRPr>
          </a:p>
        </p:txBody>
      </p:sp>
      <p:sp>
        <p:nvSpPr>
          <p:cNvPr id="535"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567D5DDE-C863-44E6-9EFE-D33BAED67D6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36" name="PlaceHolder 3"/>
          <p:cNvSpPr>
            <a:spLocks noGrp="1"/>
          </p:cNvSpPr>
          <p:nvPr>
            <p:ph/>
          </p:nvPr>
        </p:nvSpPr>
        <p:spPr>
          <a:xfrm>
            <a:off x="0" y="924120"/>
            <a:ext cx="9142560" cy="397764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variable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“thing”</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type</a:t>
            </a:r>
            <a:r>
              <a:rPr b="1" lang="en-US" sz="2400" spc="-1" strike="noStrike">
                <a:solidFill>
                  <a:srgbClr val="c9daf8"/>
                </a:solidFill>
                <a:latin typeface="Courier New"/>
                <a:ea typeface="Courier New"/>
              </a:rPr>
              <a:t> = string</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resource</a:t>
            </a:r>
            <a:r>
              <a:rPr b="1" lang="en-US" sz="2400" spc="-1" strike="noStrike">
                <a:solidFill>
                  <a:srgbClr val="6fa8dc"/>
                </a:solidFill>
                <a:latin typeface="Courier New"/>
                <a:ea typeface="Courier New"/>
              </a:rPr>
              <a:t> null_resource “null” {</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ff9900"/>
                </a:solidFill>
                <a:latin typeface="Courier New"/>
                <a:ea typeface="Courier New"/>
              </a:rPr>
              <a:t>provisioner</a:t>
            </a:r>
            <a:r>
              <a:rPr b="1" lang="en-US" sz="2400" spc="-1" strike="noStrike">
                <a:solidFill>
                  <a:srgbClr val="6fa8dc"/>
                </a:solidFill>
                <a:latin typeface="Courier New"/>
                <a:ea typeface="Courier New"/>
              </a:rPr>
              <a:t> local-exec {</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command = "echo ${var.thing}"</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Using the Module</a:t>
            </a:r>
            <a:endParaRPr b="0" lang="en-US" sz="2400" spc="-1" strike="noStrike">
              <a:latin typeface="Arial"/>
            </a:endParaRPr>
          </a:p>
        </p:txBody>
      </p:sp>
      <p:sp>
        <p:nvSpPr>
          <p:cNvPr id="538"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A168734B-280E-44DB-8959-53E16ED4CF7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39" name="PlaceHolder 3"/>
          <p:cNvSpPr>
            <a:spLocks noGrp="1"/>
          </p:cNvSpPr>
          <p:nvPr>
            <p:ph/>
          </p:nvPr>
        </p:nvSpPr>
        <p:spPr>
          <a:xfrm>
            <a:off x="0" y="924120"/>
            <a:ext cx="9142560" cy="397764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module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“my_module”</a:t>
            </a:r>
            <a:r>
              <a:rPr b="1" lang="en-US" sz="2400" spc="-1" strike="noStrike">
                <a:solidFill>
                  <a:srgbClr val="ffffff"/>
                </a:solidFill>
                <a:latin typeface="Courier New"/>
                <a:ea typeface="Courier New"/>
              </a:rPr>
              <a:t> “printer”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source</a:t>
            </a:r>
            <a:r>
              <a:rPr b="1" lang="en-US" sz="2400" spc="-1" strike="noStrike">
                <a:solidFill>
                  <a:srgbClr val="c9daf8"/>
                </a:solidFill>
                <a:latin typeface="Courier New"/>
                <a:ea typeface="Courier New"/>
              </a:rPr>
              <a:t> = “</a:t>
            </a:r>
            <a:r>
              <a:rPr b="1" lang="en-US" sz="2400" spc="-1" strike="noStrike">
                <a:solidFill>
                  <a:srgbClr val="6fa8dc"/>
                </a:solidFill>
                <a:latin typeface="Courier New"/>
                <a:ea typeface="Courier New"/>
              </a:rPr>
              <a:t>./my_module”</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 this is a variable passed into module</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8e7cc3"/>
                </a:solidFill>
                <a:latin typeface="Courier New"/>
                <a:ea typeface="Courier New"/>
              </a:rPr>
              <a:t>thing</a:t>
            </a:r>
            <a:r>
              <a:rPr b="1" lang="en-US" sz="2400" spc="-1" strike="noStrike">
                <a:solidFill>
                  <a:srgbClr val="6fa8dc"/>
                </a:solidFill>
                <a:latin typeface="Courier New"/>
                <a:ea typeface="Courier New"/>
              </a:rPr>
              <a:t> = “this should be printed”</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6: Modules</a:t>
            </a:r>
            <a:endParaRPr b="0" lang="en-US" sz="2400" spc="-1" strike="noStrike">
              <a:latin typeface="Arial"/>
            </a:endParaRPr>
          </a:p>
        </p:txBody>
      </p:sp>
      <p:sp>
        <p:nvSpPr>
          <p:cNvPr id="541" name="PlaceHolder 2"/>
          <p:cNvSpPr>
            <a:spLocks noGrp="1"/>
          </p:cNvSpPr>
          <p:nvPr>
            <p:ph/>
          </p:nvPr>
        </p:nvSpPr>
        <p:spPr>
          <a:xfrm>
            <a:off x="626760" y="1111320"/>
            <a:ext cx="7882560" cy="350856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6</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42"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7A78AF83-1F74-4E94-A6F7-D4A18FCE1B6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 Webserver</a:t>
            </a:r>
            <a:endParaRPr b="0" lang="en-US" sz="2400" spc="-1" strike="noStrike">
              <a:latin typeface="Arial"/>
            </a:endParaRPr>
          </a:p>
        </p:txBody>
      </p:sp>
      <p:sp>
        <p:nvSpPr>
          <p:cNvPr id="544" name="PlaceHolder 2"/>
          <p:cNvSpPr>
            <a:spLocks noGrp="1"/>
          </p:cNvSpPr>
          <p:nvPr>
            <p:ph/>
          </p:nvPr>
        </p:nvSpPr>
        <p:spPr>
          <a:xfrm>
            <a:off x="626760" y="1133280"/>
            <a:ext cx="7882560" cy="3486240"/>
          </a:xfrm>
          <a:prstGeom prst="rect">
            <a:avLst/>
          </a:prstGeom>
          <a:noFill/>
          <a:ln w="0">
            <a:noFill/>
          </a:ln>
        </p:spPr>
        <p:txBody>
          <a:bodyPr lIns="0" rIns="68400" tIns="35280" bIns="34200" anchor="t">
            <a:noAutofit/>
          </a:bodyPr>
          <a:p>
            <a:pPr marL="393840" indent="-34308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Let’s first do this by hand, then use Terraform</a:t>
            </a:r>
            <a:endParaRPr b="0" lang="en-US" sz="2000" spc="-1" strike="noStrike">
              <a:latin typeface="Arial"/>
            </a:endParaRPr>
          </a:p>
          <a:p>
            <a:pPr marL="393840" indent="-34308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Create an EC2 instance, type </a:t>
            </a:r>
            <a:r>
              <a:rPr b="1" lang="en-US" sz="2000" spc="-1" strike="noStrike">
                <a:solidFill>
                  <a:srgbClr val="000000"/>
                </a:solidFill>
                <a:latin typeface="Helvetica Neue"/>
                <a:ea typeface="Helvetica Neue"/>
              </a:rPr>
              <a:t>t2.micro</a:t>
            </a:r>
            <a:r>
              <a:rPr b="0" lang="en-US" sz="2000" spc="-1" strike="noStrike">
                <a:solidFill>
                  <a:srgbClr val="000000"/>
                </a:solidFill>
                <a:latin typeface="Helvetica Neue Light"/>
                <a:ea typeface="Helvetica Neue Light"/>
              </a:rPr>
              <a:t>, whatever distro you like</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Provision this instance to install </a:t>
            </a:r>
            <a:r>
              <a:rPr b="1" lang="en-US" sz="2000" spc="-1" strike="noStrike">
                <a:solidFill>
                  <a:srgbClr val="000000"/>
                </a:solidFill>
                <a:latin typeface="Helvetica Neue"/>
                <a:ea typeface="Helvetica Neue"/>
              </a:rPr>
              <a:t>nginx</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Make sure we can access </a:t>
            </a:r>
            <a:r>
              <a:rPr b="1" lang="en-US" sz="2000" spc="-1" strike="noStrike">
                <a:solidFill>
                  <a:srgbClr val="000000"/>
                </a:solidFill>
                <a:latin typeface="Helvetica Neue"/>
                <a:ea typeface="Helvetica Neue"/>
              </a:rPr>
              <a:t>nginx</a:t>
            </a:r>
            <a:r>
              <a:rPr b="0" lang="en-US" sz="2000" spc="-1" strike="noStrike">
                <a:solidFill>
                  <a:srgbClr val="000000"/>
                </a:solidFill>
                <a:latin typeface="Helvetica Neue Light"/>
                <a:ea typeface="Helvetica Neue Light"/>
              </a:rPr>
              <a:t> from the outside world</a:t>
            </a:r>
            <a:endParaRPr b="0" lang="en-US" sz="2000" spc="-1" strike="noStrike">
              <a:latin typeface="Arial"/>
            </a:endParaRPr>
          </a:p>
          <a:p>
            <a:pPr>
              <a:lnSpc>
                <a:spcPct val="100000"/>
              </a:lnSpc>
            </a:pPr>
            <a:endParaRPr b="0" lang="en-US" sz="2000" spc="-1" strike="noStrike">
              <a:latin typeface="Arial"/>
            </a:endParaRPr>
          </a:p>
          <a:p>
            <a:pPr marL="343080" indent="-343080">
              <a:lnSpc>
                <a:spcPct val="115000"/>
              </a:lnSpc>
              <a:buClr>
                <a:srgbClr val="000000"/>
              </a:buClr>
              <a:buFont typeface="Helvetica Neue Light"/>
              <a:buChar char="•"/>
            </a:pPr>
            <a:r>
              <a:rPr b="0" lang="en-US" sz="2100" spc="-1" strike="noStrike">
                <a:solidFill>
                  <a:srgbClr val="000000"/>
                </a:solidFill>
                <a:latin typeface="Helvetica Neue Light"/>
                <a:ea typeface="Helvetica Neue Light"/>
              </a:rPr>
              <a:t>Getting help</a:t>
            </a:r>
            <a:endParaRPr b="0" lang="en-US" sz="21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Use online docs for help</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Ask questions in the chat!</a:t>
            </a:r>
            <a:endParaRPr b="0" lang="en-US" sz="2000" spc="-1" strike="noStrike">
              <a:latin typeface="Arial"/>
            </a:endParaRPr>
          </a:p>
        </p:txBody>
      </p:sp>
      <p:sp>
        <p:nvSpPr>
          <p:cNvPr id="545"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5347ED0D-B01E-4CB8-80FC-4A4740F3DA6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100" spc="-1" strike="noStrike">
                <a:solidFill>
                  <a:srgbClr val="233445"/>
                </a:solidFill>
                <a:latin typeface="Helvetica Neue"/>
                <a:ea typeface="Helvetica Neue"/>
              </a:rPr>
              <a:t>Experimentation Time: Webserver (cont’d)</a:t>
            </a:r>
            <a:endParaRPr b="0" lang="en-US" sz="2100" spc="-1" strike="noStrike">
              <a:latin typeface="Arial"/>
            </a:endParaRPr>
          </a:p>
        </p:txBody>
      </p:sp>
      <p:sp>
        <p:nvSpPr>
          <p:cNvPr id="547" name="PlaceHolder 2"/>
          <p:cNvSpPr>
            <a:spLocks noGrp="1"/>
          </p:cNvSpPr>
          <p:nvPr>
            <p:ph/>
          </p:nvPr>
        </p:nvSpPr>
        <p:spPr>
          <a:xfrm>
            <a:off x="626760" y="1133280"/>
            <a:ext cx="7882560" cy="348624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can go in many different directions as you solve this, and there are plenty of things to play with along the way and after, some ideas: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Imagine your Terraform code to spin up this instance needed to be reused, what are your options–make it reusable! </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Pretend that some other automation needed the public IP from the created instance, how would you do this?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...And finally, ANYTHING else you’d like to start learning more about, </a:t>
            </a:r>
            <a:r>
              <a:rPr b="1" lang="en-US" sz="1800" spc="-1" strike="noStrike">
                <a:solidFill>
                  <a:srgbClr val="000000"/>
                </a:solidFill>
                <a:latin typeface="Consolas"/>
                <a:ea typeface="Consolas"/>
              </a:rPr>
              <a:t>terraform graph</a:t>
            </a:r>
            <a:r>
              <a:rPr b="0" lang="en-US" sz="1800" spc="-1" strike="noStrike">
                <a:solidFill>
                  <a:srgbClr val="000000"/>
                </a:solidFill>
                <a:latin typeface="Helvetica Neue Light"/>
                <a:ea typeface="Helvetica Neue Light"/>
              </a:rPr>
              <a:t> maybe?</a:t>
            </a:r>
            <a:endParaRPr b="0" lang="en-US" sz="1800" spc="-1" strike="noStrike">
              <a:latin typeface="Arial"/>
            </a:endParaRPr>
          </a:p>
          <a:p>
            <a:pPr marL="685800">
              <a:lnSpc>
                <a:spcPct val="115000"/>
              </a:lnSpc>
              <a:tabLst>
                <a:tab algn="l" pos="0"/>
              </a:tabLst>
            </a:pPr>
            <a:endParaRPr b="0" lang="en-US" sz="1800" spc="-1" strike="noStrike">
              <a:latin typeface="Arial"/>
            </a:endParaRPr>
          </a:p>
          <a:p>
            <a:pPr marL="685800">
              <a:lnSpc>
                <a:spcPct val="115000"/>
              </a:lnSpc>
              <a:tabLst>
                <a:tab algn="l" pos="0"/>
              </a:tabLst>
            </a:pPr>
            <a:endParaRPr b="0" lang="en-US" sz="1800" spc="-1" strike="noStrike">
              <a:latin typeface="Arial"/>
            </a:endParaRPr>
          </a:p>
          <a:p>
            <a:pPr marL="685800">
              <a:lnSpc>
                <a:spcPct val="115000"/>
              </a:lnSpc>
              <a:tabLst>
                <a:tab algn="l" pos="0"/>
              </a:tabLst>
            </a:pPr>
            <a:endParaRPr b="0" lang="en-US" sz="1800" spc="-1" strike="noStrike">
              <a:latin typeface="Arial"/>
            </a:endParaRPr>
          </a:p>
        </p:txBody>
      </p:sp>
      <p:sp>
        <p:nvSpPr>
          <p:cNvPr id="548"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07507245-0FD7-4A59-A12F-A8D3000596A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Google Shape;572;p82"/>
          <p:cNvSpPr/>
          <p:nvPr/>
        </p:nvSpPr>
        <p:spPr>
          <a:xfrm>
            <a:off x="646920" y="358560"/>
            <a:ext cx="6934320" cy="76068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1" lang="en-US" sz="4500" spc="-1" strike="noStrike">
                <a:solidFill>
                  <a:srgbClr val="f17e3a"/>
                </a:solidFill>
                <a:latin typeface="Calibri"/>
                <a:ea typeface="Calibri"/>
              </a:rPr>
              <a:t>Introduction to Terraform</a:t>
            </a:r>
            <a:endParaRPr b="0" lang="en-US" sz="4500" spc="-1" strike="noStrike">
              <a:latin typeface="Arial"/>
            </a:endParaRPr>
          </a:p>
        </p:txBody>
      </p:sp>
      <p:sp>
        <p:nvSpPr>
          <p:cNvPr id="550" name="Google Shape;573;p82"/>
          <p:cNvSpPr/>
          <p:nvPr/>
        </p:nvSpPr>
        <p:spPr>
          <a:xfrm>
            <a:off x="704520" y="3772080"/>
            <a:ext cx="4118040" cy="48312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700" spc="-1" strike="noStrike">
                <a:solidFill>
                  <a:srgbClr val="000000"/>
                </a:solidFill>
                <a:latin typeface="Calibri"/>
                <a:ea typeface="Calibri"/>
              </a:rPr>
              <a:t>Welcome to Day 2!</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Day 1 Recap and Review</a:t>
            </a:r>
            <a:endParaRPr b="0" lang="en-US" sz="2400" spc="-1" strike="noStrike">
              <a:latin typeface="Arial"/>
            </a:endParaRPr>
          </a:p>
        </p:txBody>
      </p:sp>
      <p:sp>
        <p:nvSpPr>
          <p:cNvPr id="552" name="PlaceHolder 2"/>
          <p:cNvSpPr>
            <a:spLocks noGrp="1"/>
          </p:cNvSpPr>
          <p:nvPr>
            <p:ph/>
          </p:nvPr>
        </p:nvSpPr>
        <p:spPr>
          <a:xfrm>
            <a:off x="630000" y="1438200"/>
            <a:ext cx="7882560" cy="2903400"/>
          </a:xfrm>
          <a:prstGeom prst="rect">
            <a:avLst/>
          </a:prstGeom>
          <a:noFill/>
          <a:ln w="0">
            <a:noFill/>
          </a:ln>
        </p:spPr>
        <p:txBody>
          <a:bodyPr lIns="0" rIns="68400" tIns="35280" bIns="34200" anchor="t">
            <a:noAutofit/>
          </a:bodyPr>
          <a:p>
            <a:pPr>
              <a:lnSpc>
                <a:spcPct val="90000"/>
              </a:lnSpc>
              <a:tabLst>
                <a:tab algn="l" pos="0"/>
              </a:tabLst>
            </a:pPr>
            <a:endParaRPr b="0" lang="en-US" sz="32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Let’s discuss some takeaways from yesterday</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What questions do you have after sleeping on it?</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Corrections, omissions</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OK, let’s get into it</a:t>
            </a:r>
            <a:endParaRPr b="0" lang="en-US" sz="2000" spc="-1" strike="noStrike">
              <a:latin typeface="Arial"/>
            </a:endParaRPr>
          </a:p>
        </p:txBody>
      </p:sp>
      <p:sp>
        <p:nvSpPr>
          <p:cNvPr id="553"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CE2FB9F7-1202-47C7-885D-0A2DAD6F12A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31" dur="indefinite" restart="never" nodeType="tmRoot">
          <p:childTnLst>
            <p:seq>
              <p:cTn id="732" dur="indefinite" nodeType="mainSeq">
                <p:childTnLst>
                  <p:par>
                    <p:cTn id="733" fill="hold">
                      <p:stCondLst>
                        <p:cond delay="indefinite"/>
                      </p:stCondLst>
                      <p:childTnLst>
                        <p:par>
                          <p:cTn id="734" fill="hold">
                            <p:stCondLst>
                              <p:cond delay="0"/>
                            </p:stCondLst>
                            <p:childTnLst>
                              <p:par>
                                <p:cTn id="735" nodeType="clickEffect" fill="hold" presetClass="entr" presetID="1">
                                  <p:stCondLst>
                                    <p:cond delay="0"/>
                                  </p:stCondLst>
                                  <p:childTnLst>
                                    <p:set>
                                      <p:cBhvr>
                                        <p:cTn id="736" dur="1" fill="hold">
                                          <p:stCondLst>
                                            <p:cond delay="0"/>
                                          </p:stCondLst>
                                        </p:cTn>
                                        <p:tgtEl>
                                          <p:spTgt spid="552">
                                            <p:txEl>
                                              <p:pRg st="0" end="0"/>
                                            </p:txEl>
                                          </p:spTgt>
                                        </p:tgtEl>
                                        <p:attrNameLst>
                                          <p:attrName>style.visibility</p:attrName>
                                        </p:attrNameLst>
                                      </p:cBhvr>
                                      <p:to>
                                        <p:strVal val="visible"/>
                                      </p:to>
                                    </p:set>
                                  </p:childTnLst>
                                </p:cTn>
                              </p:par>
                            </p:childTnLst>
                          </p:cTn>
                        </p:par>
                      </p:childTnLst>
                    </p:cTn>
                  </p:par>
                  <p:par>
                    <p:cTn id="737" fill="hold">
                      <p:stCondLst>
                        <p:cond delay="indefinite"/>
                      </p:stCondLst>
                      <p:childTnLst>
                        <p:par>
                          <p:cTn id="738" fill="hold">
                            <p:stCondLst>
                              <p:cond delay="0"/>
                            </p:stCondLst>
                            <p:childTnLst>
                              <p:par>
                                <p:cTn id="739" nodeType="clickEffect" fill="hold" presetClass="entr" presetID="1">
                                  <p:stCondLst>
                                    <p:cond delay="0"/>
                                  </p:stCondLst>
                                  <p:childTnLst>
                                    <p:set>
                                      <p:cBhvr>
                                        <p:cTn id="740" dur="1" fill="hold">
                                          <p:stCondLst>
                                            <p:cond delay="0"/>
                                          </p:stCondLst>
                                        </p:cTn>
                                        <p:tgtEl>
                                          <p:spTgt spid="552">
                                            <p:txEl>
                                              <p:pRg st="1" end="1"/>
                                            </p:txEl>
                                          </p:spTgt>
                                        </p:tgtEl>
                                        <p:attrNameLst>
                                          <p:attrName>style.visibility</p:attrName>
                                        </p:attrNameLst>
                                      </p:cBhvr>
                                      <p:to>
                                        <p:strVal val="visible"/>
                                      </p:to>
                                    </p:se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1">
                                  <p:stCondLst>
                                    <p:cond delay="0"/>
                                  </p:stCondLst>
                                  <p:childTnLst>
                                    <p:set>
                                      <p:cBhvr>
                                        <p:cTn id="744" dur="1" fill="hold">
                                          <p:stCondLst>
                                            <p:cond delay="0"/>
                                          </p:stCondLst>
                                        </p:cTn>
                                        <p:tgtEl>
                                          <p:spTgt spid="552">
                                            <p:txEl>
                                              <p:pRg st="2" end="2"/>
                                            </p:txEl>
                                          </p:spTgt>
                                        </p:tgtEl>
                                        <p:attrNameLst>
                                          <p:attrName>style.visibility</p:attrName>
                                        </p:attrNameLst>
                                      </p:cBhvr>
                                      <p:to>
                                        <p:strVal val="visible"/>
                                      </p:to>
                                    </p:set>
                                  </p:childTnLst>
                                </p:cTn>
                              </p:par>
                            </p:childTnLst>
                          </p:cTn>
                        </p:par>
                      </p:childTnLst>
                    </p:cTn>
                  </p:par>
                  <p:par>
                    <p:cTn id="745" fill="hold">
                      <p:stCondLst>
                        <p:cond delay="indefinite"/>
                      </p:stCondLst>
                      <p:childTnLst>
                        <p:par>
                          <p:cTn id="746" fill="hold">
                            <p:stCondLst>
                              <p:cond delay="0"/>
                            </p:stCondLst>
                            <p:childTnLst>
                              <p:par>
                                <p:cTn id="747" nodeType="clickEffect" fill="hold" presetClass="entr" presetID="1">
                                  <p:stCondLst>
                                    <p:cond delay="0"/>
                                  </p:stCondLst>
                                  <p:childTnLst>
                                    <p:set>
                                      <p:cBhvr>
                                        <p:cTn id="748" dur="1" fill="hold">
                                          <p:stCondLst>
                                            <p:cond delay="0"/>
                                          </p:stCondLst>
                                        </p:cTn>
                                        <p:tgtEl>
                                          <p:spTgt spid="552">
                                            <p:txEl>
                                              <p:pRg st="3" end="3"/>
                                            </p:txEl>
                                          </p:spTgt>
                                        </p:tgtEl>
                                        <p:attrNameLst>
                                          <p:attrName>style.visibility</p:attrName>
                                        </p:attrNameLst>
                                      </p:cBhvr>
                                      <p:to>
                                        <p:strVal val="visible"/>
                                      </p:to>
                                    </p:set>
                                  </p:childTnLst>
                                </p:cTn>
                              </p:par>
                            </p:childTnLst>
                          </p:cTn>
                        </p:par>
                      </p:childTnLst>
                    </p:cTn>
                  </p:par>
                  <p:par>
                    <p:cTn id="749" fill="hold">
                      <p:stCondLst>
                        <p:cond delay="indefinite"/>
                      </p:stCondLst>
                      <p:childTnLst>
                        <p:par>
                          <p:cTn id="750" fill="hold">
                            <p:stCondLst>
                              <p:cond delay="0"/>
                            </p:stCondLst>
                            <p:childTnLst>
                              <p:par>
                                <p:cTn id="751" nodeType="clickEffect" fill="hold" presetClass="entr" presetID="1">
                                  <p:stCondLst>
                                    <p:cond delay="0"/>
                                  </p:stCondLst>
                                  <p:childTnLst>
                                    <p:set>
                                      <p:cBhvr>
                                        <p:cTn id="752" dur="1" fill="hold">
                                          <p:stCondLst>
                                            <p:cond delay="0"/>
                                          </p:stCondLst>
                                        </p:cTn>
                                        <p:tgtEl>
                                          <p:spTgt spid="552">
                                            <p:txEl>
                                              <p:pRg st="4" end="4"/>
                                            </p:txEl>
                                          </p:spTgt>
                                        </p:tgtEl>
                                        <p:attrNameLst>
                                          <p:attrName>style.visibility</p:attrName>
                                        </p:attrNameLst>
                                      </p:cBhvr>
                                      <p:to>
                                        <p:strVal val="visible"/>
                                      </p:to>
                                    </p:set>
                                  </p:childTnLst>
                                </p:cTn>
                              </p:par>
                            </p:childTnLst>
                          </p:cTn>
                        </p:par>
                      </p:childTnLst>
                    </p:cTn>
                  </p:par>
                  <p:par>
                    <p:cTn id="753" fill="hold">
                      <p:stCondLst>
                        <p:cond delay="indefinite"/>
                      </p:stCondLst>
                      <p:childTnLst>
                        <p:par>
                          <p:cTn id="754" fill="hold">
                            <p:stCondLst>
                              <p:cond delay="0"/>
                            </p:stCondLst>
                            <p:childTnLst>
                              <p:par>
                                <p:cTn id="755" nodeType="clickEffect" fill="hold" presetClass="entr" presetID="1">
                                  <p:stCondLst>
                                    <p:cond delay="0"/>
                                  </p:stCondLst>
                                  <p:childTnLst>
                                    <p:set>
                                      <p:cBhvr>
                                        <p:cTn id="756" dur="1" fill="hold">
                                          <p:stCondLst>
                                            <p:cond delay="0"/>
                                          </p:stCondLst>
                                        </p:cTn>
                                        <p:tgtEl>
                                          <p:spTgt spid="552">
                                            <p:txEl>
                                              <p:pRg st="5" end="5"/>
                                            </p:txEl>
                                          </p:spTgt>
                                        </p:tgtEl>
                                        <p:attrNameLst>
                                          <p:attrName>style.visibility</p:attrName>
                                        </p:attrNameLst>
                                      </p:cBhvr>
                                      <p:to>
                                        <p:strVal val="visible"/>
                                      </p:to>
                                    </p:set>
                                  </p:childTnLst>
                                </p:cTn>
                              </p:par>
                            </p:childTnLst>
                          </p:cTn>
                        </p:par>
                      </p:childTnLst>
                    </p:cTn>
                  </p:par>
                  <p:par>
                    <p:cTn id="757" fill="hold">
                      <p:stCondLst>
                        <p:cond delay="indefinite"/>
                      </p:stCondLst>
                      <p:childTnLst>
                        <p:par>
                          <p:cTn id="758" fill="hold">
                            <p:stCondLst>
                              <p:cond delay="0"/>
                            </p:stCondLst>
                            <p:childTnLst>
                              <p:par>
                                <p:cTn id="759" nodeType="clickEffect" fill="hold" presetClass="entr" presetID="1">
                                  <p:stCondLst>
                                    <p:cond delay="0"/>
                                  </p:stCondLst>
                                  <p:childTnLst>
                                    <p:set>
                                      <p:cBhvr>
                                        <p:cTn id="760" dur="1" fill="hold">
                                          <p:stCondLst>
                                            <p:cond delay="0"/>
                                          </p:stCondLst>
                                        </p:cTn>
                                        <p:tgtEl>
                                          <p:spTgt spid="552">
                                            <p:txEl>
                                              <p:pRg st="6" end="6"/>
                                            </p:txEl>
                                          </p:spTgt>
                                        </p:tgtEl>
                                        <p:attrNameLst>
                                          <p:attrName>style.visibility</p:attrName>
                                        </p:attrNameLst>
                                      </p:cBhvr>
                                      <p:to>
                                        <p:strVal val="visible"/>
                                      </p:to>
                                    </p:set>
                                  </p:childTnLst>
                                </p:cTn>
                              </p:par>
                            </p:childTnLst>
                          </p:cTn>
                        </p:par>
                      </p:childTnLst>
                    </p:cTn>
                  </p:par>
                  <p:par>
                    <p:cTn id="761" fill="hold">
                      <p:stCondLst>
                        <p:cond delay="indefinite"/>
                      </p:stCondLst>
                      <p:childTnLst>
                        <p:par>
                          <p:cTn id="762" fill="hold">
                            <p:stCondLst>
                              <p:cond delay="0"/>
                            </p:stCondLst>
                            <p:childTnLst>
                              <p:par>
                                <p:cTn id="763" nodeType="clickEffect" fill="hold" presetClass="entr" presetID="1">
                                  <p:stCondLst>
                                    <p:cond delay="0"/>
                                  </p:stCondLst>
                                  <p:childTnLst>
                                    <p:set>
                                      <p:cBhvr>
                                        <p:cTn id="764" dur="1" fill="hold">
                                          <p:stCondLst>
                                            <p:cond delay="0"/>
                                          </p:stCondLst>
                                        </p:cTn>
                                        <p:tgtEl>
                                          <p:spTgt spid="55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Error Handling and Debugging</a:t>
            </a:r>
            <a:endParaRPr b="0" lang="en-US" sz="2400" spc="-1" strike="noStrike">
              <a:latin typeface="Arial"/>
            </a:endParaRPr>
          </a:p>
        </p:txBody>
      </p:sp>
      <p:sp>
        <p:nvSpPr>
          <p:cNvPr id="555" name="PlaceHolder 2"/>
          <p:cNvSpPr>
            <a:spLocks noGrp="1"/>
          </p:cNvSpPr>
          <p:nvPr>
            <p:ph/>
          </p:nvPr>
        </p:nvSpPr>
        <p:spPr>
          <a:xfrm>
            <a:off x="630000" y="1257840"/>
            <a:ext cx="7882560" cy="302904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Most errors fall into one of four types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Process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Syntax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Validation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Passthrough Errors</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556"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804735D9-A36E-4C47-B05D-42BD0C86A90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65" dur="indefinite" restart="never" nodeType="tmRoot">
          <p:childTnLst>
            <p:seq>
              <p:cTn id="766" dur="indefinite" nodeType="mainSeq">
                <p:childTnLst>
                  <p:par>
                    <p:cTn id="767" fill="hold">
                      <p:stCondLst>
                        <p:cond delay="indefinite"/>
                      </p:stCondLst>
                      <p:childTnLst>
                        <p:par>
                          <p:cTn id="768" fill="hold">
                            <p:stCondLst>
                              <p:cond delay="0"/>
                            </p:stCondLst>
                            <p:childTnLst>
                              <p:par>
                                <p:cTn id="769" nodeType="clickEffect" fill="hold" presetClass="entr" presetID="1">
                                  <p:stCondLst>
                                    <p:cond delay="0"/>
                                  </p:stCondLst>
                                  <p:childTnLst>
                                    <p:set>
                                      <p:cBhvr>
                                        <p:cTn id="770"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nodeType="clickEffect" fill="hold" presetClass="entr" presetID="1">
                                  <p:stCondLst>
                                    <p:cond delay="0"/>
                                  </p:stCondLst>
                                  <p:childTnLst>
                                    <p:set>
                                      <p:cBhvr>
                                        <p:cTn id="774"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775" fill="hold">
                      <p:stCondLst>
                        <p:cond delay="indefinite"/>
                      </p:stCondLst>
                      <p:childTnLst>
                        <p:par>
                          <p:cTn id="776" fill="hold">
                            <p:stCondLst>
                              <p:cond delay="0"/>
                            </p:stCondLst>
                            <p:childTnLst>
                              <p:par>
                                <p:cTn id="777" nodeType="clickEffect" fill="hold" presetClass="entr" presetID="1">
                                  <p:stCondLst>
                                    <p:cond delay="0"/>
                                  </p:stCondLst>
                                  <p:childTnLst>
                                    <p:set>
                                      <p:cBhvr>
                                        <p:cTn id="778"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779" fill="hold">
                      <p:stCondLst>
                        <p:cond delay="indefinite"/>
                      </p:stCondLst>
                      <p:childTnLst>
                        <p:par>
                          <p:cTn id="780" fill="hold">
                            <p:stCondLst>
                              <p:cond delay="0"/>
                            </p:stCondLst>
                            <p:childTnLst>
                              <p:par>
                                <p:cTn id="781" nodeType="clickEffect" fill="hold" presetClass="entr" presetID="1">
                                  <p:stCondLst>
                                    <p:cond delay="0"/>
                                  </p:stCondLst>
                                  <p:childTnLst>
                                    <p:set>
                                      <p:cBhvr>
                                        <p:cTn id="782"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783" fill="hold">
                      <p:stCondLst>
                        <p:cond delay="indefinite"/>
                      </p:stCondLst>
                      <p:childTnLst>
                        <p:par>
                          <p:cTn id="784" fill="hold">
                            <p:stCondLst>
                              <p:cond delay="0"/>
                            </p:stCondLst>
                            <p:childTnLst>
                              <p:par>
                                <p:cTn id="785" nodeType="clickEffect" fill="hold" presetClass="entr" presetID="1">
                                  <p:stCondLst>
                                    <p:cond delay="0"/>
                                  </p:stCondLst>
                                  <p:childTnLst>
                                    <p:set>
                                      <p:cBhvr>
                                        <p:cTn id="786"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787" fill="hold">
                      <p:stCondLst>
                        <p:cond delay="indefinite"/>
                      </p:stCondLst>
                      <p:childTnLst>
                        <p:par>
                          <p:cTn id="788" fill="hold">
                            <p:stCondLst>
                              <p:cond delay="0"/>
                            </p:stCondLst>
                            <p:childTnLst>
                              <p:par>
                                <p:cTn id="789" nodeType="clickEffect" fill="hold" presetClass="entr" presetID="1">
                                  <p:stCondLst>
                                    <p:cond delay="0"/>
                                  </p:stCondLst>
                                  <p:childTnLst>
                                    <p:set>
                                      <p:cBhvr>
                                        <p:cTn id="790"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Process Errors</a:t>
            </a:r>
            <a:endParaRPr b="0" lang="en-US" sz="2400" spc="-1" strike="noStrike">
              <a:latin typeface="Arial"/>
            </a:endParaRPr>
          </a:p>
        </p:txBody>
      </p:sp>
      <p:sp>
        <p:nvSpPr>
          <p:cNvPr id="558" name="PlaceHolder 2"/>
          <p:cNvSpPr>
            <a:spLocks noGrp="1"/>
          </p:cNvSpPr>
          <p:nvPr>
            <p:ph/>
          </p:nvPr>
        </p:nvSpPr>
        <p:spPr>
          <a:xfrm>
            <a:off x="630000" y="1396080"/>
            <a:ext cx="7882560" cy="287784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Errors due to process not being followed</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e.g.,</a:t>
            </a: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Running </a:t>
            </a:r>
            <a:r>
              <a:rPr b="1" lang="en-US" sz="2000" spc="-1" strike="noStrike">
                <a:solidFill>
                  <a:srgbClr val="000000"/>
                </a:solidFill>
                <a:latin typeface="Consolas"/>
                <a:ea typeface="Consolas"/>
              </a:rPr>
              <a:t>apply</a:t>
            </a:r>
            <a:r>
              <a:rPr b="0" lang="en-US" sz="2000" spc="-1" strike="noStrike">
                <a:solidFill>
                  <a:srgbClr val="000000"/>
                </a:solidFill>
                <a:latin typeface="Helvetica Neue Light"/>
                <a:ea typeface="Helvetica Neue Light"/>
              </a:rPr>
              <a:t> before </a:t>
            </a:r>
            <a:r>
              <a:rPr b="1" lang="en-US" sz="2000" spc="-1" strike="noStrike">
                <a:solidFill>
                  <a:srgbClr val="000000"/>
                </a:solidFill>
                <a:latin typeface="Consolas"/>
                <a:ea typeface="Consolas"/>
              </a:rPr>
              <a:t>init</a:t>
            </a: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Variables not fully populated</a:t>
            </a:r>
            <a:endParaRPr b="0" lang="en-US" sz="2000" spc="-1" strike="noStrike">
              <a:latin typeface="Arial"/>
            </a:endParaRPr>
          </a:p>
        </p:txBody>
      </p:sp>
      <p:sp>
        <p:nvSpPr>
          <p:cNvPr id="559"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B1201011-3334-43C2-A6A1-00CA3B2709B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91" dur="indefinite" restart="never" nodeType="tmRoot">
          <p:childTnLst>
            <p:seq>
              <p:cTn id="792" dur="indefinite" nodeType="mainSeq">
                <p:childTnLst>
                  <p:par>
                    <p:cTn id="793" fill="hold">
                      <p:stCondLst>
                        <p:cond delay="indefinite"/>
                      </p:stCondLst>
                      <p:childTnLst>
                        <p:par>
                          <p:cTn id="794" fill="hold">
                            <p:stCondLst>
                              <p:cond delay="0"/>
                            </p:stCondLst>
                            <p:childTnLst>
                              <p:par>
                                <p:cTn id="795" nodeType="clickEffect" fill="hold" presetClass="entr" presetID="10">
                                  <p:stCondLst>
                                    <p:cond delay="0"/>
                                  </p:stCondLst>
                                  <p:childTnLst>
                                    <p:set>
                                      <p:cBhvr>
                                        <p:cTn id="796" dur="1" fill="hold">
                                          <p:stCondLst>
                                            <p:cond delay="0"/>
                                          </p:stCondLst>
                                        </p:cTn>
                                        <p:tgtEl>
                                          <p:spTgt spid="558">
                                            <p:txEl>
                                              <p:pRg st="0" end="0"/>
                                            </p:txEl>
                                          </p:spTgt>
                                        </p:tgtEl>
                                        <p:attrNameLst>
                                          <p:attrName>style.visibility</p:attrName>
                                        </p:attrNameLst>
                                      </p:cBhvr>
                                      <p:to>
                                        <p:strVal val="visible"/>
                                      </p:to>
                                    </p:set>
                                    <p:animEffect filter="fade" transition="in">
                                      <p:cBhvr additive="repl">
                                        <p:cTn id="797" dur="1000"/>
                                        <p:tgtEl>
                                          <p:spTgt spid="558">
                                            <p:txEl>
                                              <p:pRg st="0" end="0"/>
                                            </p:txEl>
                                          </p:spTgt>
                                        </p:tgtEl>
                                      </p:cBhvr>
                                    </p:animEffect>
                                  </p:childTnLst>
                                </p:cTn>
                              </p:par>
                            </p:childTnLst>
                          </p:cTn>
                        </p:par>
                      </p:childTnLst>
                    </p:cTn>
                  </p:par>
                  <p:par>
                    <p:cTn id="798" fill="hold">
                      <p:stCondLst>
                        <p:cond delay="indefinite"/>
                      </p:stCondLst>
                      <p:childTnLst>
                        <p:par>
                          <p:cTn id="799" fill="hold">
                            <p:stCondLst>
                              <p:cond delay="0"/>
                            </p:stCondLst>
                            <p:childTnLst>
                              <p:par>
                                <p:cTn id="800" nodeType="clickEffect" fill="hold" presetClass="entr" presetID="10">
                                  <p:stCondLst>
                                    <p:cond delay="0"/>
                                  </p:stCondLst>
                                  <p:childTnLst>
                                    <p:set>
                                      <p:cBhvr>
                                        <p:cTn id="801" dur="1" fill="hold">
                                          <p:stCondLst>
                                            <p:cond delay="0"/>
                                          </p:stCondLst>
                                        </p:cTn>
                                        <p:tgtEl>
                                          <p:spTgt spid="558">
                                            <p:txEl>
                                              <p:pRg st="2" end="2"/>
                                            </p:txEl>
                                          </p:spTgt>
                                        </p:tgtEl>
                                        <p:attrNameLst>
                                          <p:attrName>style.visibility</p:attrName>
                                        </p:attrNameLst>
                                      </p:cBhvr>
                                      <p:to>
                                        <p:strVal val="visible"/>
                                      </p:to>
                                    </p:set>
                                    <p:animEffect filter="fade" transition="in">
                                      <p:cBhvr additive="repl">
                                        <p:cTn id="802" dur="1000"/>
                                        <p:tgtEl>
                                          <p:spTgt spid="558">
                                            <p:txEl>
                                              <p:pRg st="2" end="2"/>
                                            </p:txEl>
                                          </p:spTgt>
                                        </p:tgtEl>
                                      </p:cBhvr>
                                    </p:animEffect>
                                  </p:childTnLst>
                                </p:cTn>
                              </p:par>
                            </p:childTnLst>
                          </p:cTn>
                        </p:par>
                      </p:childTnLst>
                    </p:cTn>
                  </p:par>
                  <p:par>
                    <p:cTn id="803" fill="hold">
                      <p:stCondLst>
                        <p:cond delay="indefinite"/>
                      </p:stCondLst>
                      <p:childTnLst>
                        <p:par>
                          <p:cTn id="804" fill="hold">
                            <p:stCondLst>
                              <p:cond delay="0"/>
                            </p:stCondLst>
                            <p:childTnLst>
                              <p:par>
                                <p:cTn id="805" nodeType="clickEffect" fill="hold" presetClass="entr" presetID="10">
                                  <p:stCondLst>
                                    <p:cond delay="0"/>
                                  </p:stCondLst>
                                  <p:childTnLst>
                                    <p:set>
                                      <p:cBhvr>
                                        <p:cTn id="806" dur="1" fill="hold">
                                          <p:stCondLst>
                                            <p:cond delay="0"/>
                                          </p:stCondLst>
                                        </p:cTn>
                                        <p:tgtEl>
                                          <p:spTgt spid="558">
                                            <p:txEl>
                                              <p:pRg st="3" end="3"/>
                                            </p:txEl>
                                          </p:spTgt>
                                        </p:tgtEl>
                                        <p:attrNameLst>
                                          <p:attrName>style.visibility</p:attrName>
                                        </p:attrNameLst>
                                      </p:cBhvr>
                                      <p:to>
                                        <p:strVal val="visible"/>
                                      </p:to>
                                    </p:set>
                                    <p:animEffect filter="fade" transition="in">
                                      <p:cBhvr additive="repl">
                                        <p:cTn id="807" dur="1000"/>
                                        <p:tgtEl>
                                          <p:spTgt spid="558">
                                            <p:txEl>
                                              <p:pRg st="3" end="3"/>
                                            </p:txEl>
                                          </p:spTgt>
                                        </p:tgtEl>
                                      </p:cBhvr>
                                    </p:animEffect>
                                  </p:childTnLst>
                                </p:cTn>
                              </p:par>
                            </p:childTnLst>
                          </p:cTn>
                        </p:par>
                      </p:childTnLst>
                    </p:cTn>
                  </p:par>
                  <p:par>
                    <p:cTn id="808" fill="hold">
                      <p:stCondLst>
                        <p:cond delay="indefinite"/>
                      </p:stCondLst>
                      <p:childTnLst>
                        <p:par>
                          <p:cTn id="809" fill="hold">
                            <p:stCondLst>
                              <p:cond delay="0"/>
                            </p:stCondLst>
                            <p:childTnLst>
                              <p:par>
                                <p:cTn id="810" nodeType="clickEffect" fill="hold" presetClass="entr" presetID="10">
                                  <p:stCondLst>
                                    <p:cond delay="0"/>
                                  </p:stCondLst>
                                  <p:childTnLst>
                                    <p:set>
                                      <p:cBhvr>
                                        <p:cTn id="811" dur="1" fill="hold">
                                          <p:stCondLst>
                                            <p:cond delay="0"/>
                                          </p:stCondLst>
                                        </p:cTn>
                                        <p:tgtEl>
                                          <p:spTgt spid="558">
                                            <p:txEl>
                                              <p:pRg st="4" end="4"/>
                                            </p:txEl>
                                          </p:spTgt>
                                        </p:tgtEl>
                                        <p:attrNameLst>
                                          <p:attrName>style.visibility</p:attrName>
                                        </p:attrNameLst>
                                      </p:cBhvr>
                                      <p:to>
                                        <p:strVal val="visible"/>
                                      </p:to>
                                    </p:set>
                                    <p:animEffect filter="fade" transition="in">
                                      <p:cBhvr additive="repl">
                                        <p:cTn id="812" dur="1000"/>
                                        <p:tgtEl>
                                          <p:spTgt spid="558">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Syntax Errors</a:t>
            </a:r>
            <a:endParaRPr b="0" lang="en-US" sz="2400" spc="-1" strike="noStrike">
              <a:latin typeface="Arial"/>
            </a:endParaRPr>
          </a:p>
        </p:txBody>
      </p:sp>
      <p:sp>
        <p:nvSpPr>
          <p:cNvPr id="561" name="PlaceHolder 2"/>
          <p:cNvSpPr>
            <a:spLocks noGrp="1"/>
          </p:cNvSpPr>
          <p:nvPr>
            <p:ph/>
          </p:nvPr>
        </p:nvSpPr>
        <p:spPr>
          <a:xfrm>
            <a:off x="626760" y="1742400"/>
            <a:ext cx="7882560" cy="287784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Caused by an error in syntax, e.g.,</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HCL codebase syntax or parameter errors</a:t>
            </a:r>
            <a:endParaRPr b="0" lang="en-US" sz="2000" spc="-1" strike="noStrike">
              <a:latin typeface="Arial"/>
            </a:endParaRPr>
          </a:p>
          <a:p>
            <a:pPr marL="68580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Incorrect usage of built in functions</a:t>
            </a:r>
            <a:endParaRPr b="0" lang="en-US" sz="2000" spc="-1" strike="noStrike">
              <a:latin typeface="Arial"/>
            </a:endParaRPr>
          </a:p>
          <a:p>
            <a:pPr marL="68580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Type errors</a:t>
            </a:r>
            <a:endParaRPr b="0" lang="en-US" sz="2000" spc="-1" strike="noStrike">
              <a:latin typeface="Arial"/>
            </a:endParaRPr>
          </a:p>
        </p:txBody>
      </p:sp>
      <p:sp>
        <p:nvSpPr>
          <p:cNvPr id="562"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9A82FE8E-6F9F-45FC-8CA0-455326341F3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13" dur="indefinite" restart="never" nodeType="tmRoot">
          <p:childTnLst>
            <p:seq>
              <p:cTn id="814" dur="indefinite" nodeType="mainSeq">
                <p:childTnLst>
                  <p:par>
                    <p:cTn id="815" fill="hold">
                      <p:stCondLst>
                        <p:cond delay="indefinite"/>
                      </p:stCondLst>
                      <p:childTnLst>
                        <p:par>
                          <p:cTn id="816" fill="hold">
                            <p:stCondLst>
                              <p:cond delay="0"/>
                            </p:stCondLst>
                            <p:childTnLst>
                              <p:par>
                                <p:cTn id="817" nodeType="clickEffect" fill="hold" presetClass="entr" presetID="1">
                                  <p:stCondLst>
                                    <p:cond delay="0"/>
                                  </p:stCondLst>
                                  <p:childTnLst>
                                    <p:set>
                                      <p:cBhvr>
                                        <p:cTn id="818" dur="1" fill="hold">
                                          <p:stCondLst>
                                            <p:cond delay="0"/>
                                          </p:stCondLst>
                                        </p:cTn>
                                        <p:tgtEl>
                                          <p:spTgt spid="561">
                                            <p:txEl>
                                              <p:pRg st="0" end="0"/>
                                            </p:txEl>
                                          </p:spTgt>
                                        </p:tgtEl>
                                        <p:attrNameLst>
                                          <p:attrName>style.visibility</p:attrName>
                                        </p:attrNameLst>
                                      </p:cBhvr>
                                      <p:to>
                                        <p:strVal val="visible"/>
                                      </p:to>
                                    </p:set>
                                  </p:childTnLst>
                                </p:cTn>
                              </p:par>
                            </p:childTnLst>
                          </p:cTn>
                        </p:par>
                      </p:childTnLst>
                    </p:cTn>
                  </p:par>
                  <p:par>
                    <p:cTn id="819" fill="hold">
                      <p:stCondLst>
                        <p:cond delay="indefinite"/>
                      </p:stCondLst>
                      <p:childTnLst>
                        <p:par>
                          <p:cTn id="820" fill="hold">
                            <p:stCondLst>
                              <p:cond delay="0"/>
                            </p:stCondLst>
                            <p:childTnLst>
                              <p:par>
                                <p:cTn id="821" nodeType="clickEffect" fill="hold" presetClass="entr" presetID="1">
                                  <p:stCondLst>
                                    <p:cond delay="0"/>
                                  </p:stCondLst>
                                  <p:childTnLst>
                                    <p:set>
                                      <p:cBhvr>
                                        <p:cTn id="822" dur="1" fill="hold">
                                          <p:stCondLst>
                                            <p:cond delay="0"/>
                                          </p:stCondLst>
                                        </p:cTn>
                                        <p:tgtEl>
                                          <p:spTgt spid="561">
                                            <p:txEl>
                                              <p:pRg st="1" end="1"/>
                                            </p:txEl>
                                          </p:spTgt>
                                        </p:tgtEl>
                                        <p:attrNameLst>
                                          <p:attrName>style.visibility</p:attrName>
                                        </p:attrNameLst>
                                      </p:cBhvr>
                                      <p:to>
                                        <p:strVal val="visible"/>
                                      </p:to>
                                    </p:set>
                                  </p:childTnLst>
                                </p:cTn>
                              </p:par>
                            </p:childTnLst>
                          </p:cTn>
                        </p:par>
                      </p:childTnLst>
                    </p:cTn>
                  </p:par>
                  <p:par>
                    <p:cTn id="823" fill="hold">
                      <p:stCondLst>
                        <p:cond delay="indefinite"/>
                      </p:stCondLst>
                      <p:childTnLst>
                        <p:par>
                          <p:cTn id="824" fill="hold">
                            <p:stCondLst>
                              <p:cond delay="0"/>
                            </p:stCondLst>
                            <p:childTnLst>
                              <p:par>
                                <p:cTn id="825" nodeType="clickEffect" fill="hold" presetClass="entr" presetID="1">
                                  <p:stCondLst>
                                    <p:cond delay="0"/>
                                  </p:stCondLst>
                                  <p:childTnLst>
                                    <p:set>
                                      <p:cBhvr>
                                        <p:cTn id="826" dur="1" fill="hold">
                                          <p:stCondLst>
                                            <p:cond delay="0"/>
                                          </p:stCondLst>
                                        </p:cTn>
                                        <p:tgtEl>
                                          <p:spTgt spid="561">
                                            <p:txEl>
                                              <p:pRg st="3" end="3"/>
                                            </p:txEl>
                                          </p:spTgt>
                                        </p:tgtEl>
                                        <p:attrNameLst>
                                          <p:attrName>style.visibility</p:attrName>
                                        </p:attrNameLst>
                                      </p:cBhvr>
                                      <p:to>
                                        <p:strVal val="visible"/>
                                      </p:to>
                                    </p:set>
                                  </p:childTnLst>
                                </p:cTn>
                              </p:par>
                            </p:childTnLst>
                          </p:cTn>
                        </p:par>
                      </p:childTnLst>
                    </p:cTn>
                  </p:par>
                  <p:par>
                    <p:cTn id="827" fill="hold">
                      <p:stCondLst>
                        <p:cond delay="indefinite"/>
                      </p:stCondLst>
                      <p:childTnLst>
                        <p:par>
                          <p:cTn id="828" fill="hold">
                            <p:stCondLst>
                              <p:cond delay="0"/>
                            </p:stCondLst>
                            <p:childTnLst>
                              <p:par>
                                <p:cTn id="829" nodeType="clickEffect" fill="hold" presetClass="entr" presetID="1">
                                  <p:stCondLst>
                                    <p:cond delay="0"/>
                                  </p:stCondLst>
                                  <p:childTnLst>
                                    <p:set>
                                      <p:cBhvr>
                                        <p:cTn id="830" dur="1" fill="hold">
                                          <p:stCondLst>
                                            <p:cond delay="0"/>
                                          </p:stCondLst>
                                        </p:cTn>
                                        <p:tgtEl>
                                          <p:spTgt spid="56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Virtual Training Expectations for You</a:t>
            </a:r>
            <a:endParaRPr b="0" lang="en-US" sz="2400" spc="-1" strike="noStrike">
              <a:latin typeface="Arial"/>
            </a:endParaRPr>
          </a:p>
        </p:txBody>
      </p:sp>
      <p:sp>
        <p:nvSpPr>
          <p:cNvPr id="346" name="PlaceHolder 2"/>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858EF9F8-2A15-4F51-99BD-332CA10D95A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47" name="Google Shape;139;p6" descr=""/>
          <p:cNvPicPr/>
          <p:nvPr/>
        </p:nvPicPr>
        <p:blipFill>
          <a:blip r:embed="rId1"/>
          <a:stretch/>
        </p:blipFill>
        <p:spPr>
          <a:xfrm>
            <a:off x="578520" y="1494000"/>
            <a:ext cx="3332880" cy="2154240"/>
          </a:xfrm>
          <a:prstGeom prst="rect">
            <a:avLst/>
          </a:prstGeom>
          <a:ln w="0">
            <a:noFill/>
          </a:ln>
        </p:spPr>
      </p:pic>
      <p:pic>
        <p:nvPicPr>
          <p:cNvPr id="348" name="Google Shape;140;p6" descr=""/>
          <p:cNvPicPr/>
          <p:nvPr/>
        </p:nvPicPr>
        <p:blipFill>
          <a:blip r:embed="rId2"/>
          <a:stretch/>
        </p:blipFill>
        <p:spPr>
          <a:xfrm>
            <a:off x="4247280" y="1650960"/>
            <a:ext cx="2018520" cy="1839960"/>
          </a:xfrm>
          <a:prstGeom prst="rect">
            <a:avLst/>
          </a:prstGeom>
          <a:ln w="0">
            <a:noFill/>
          </a:ln>
        </p:spPr>
      </p:pic>
      <p:pic>
        <p:nvPicPr>
          <p:cNvPr id="349" name="Google Shape;141;p6" descr=""/>
          <p:cNvPicPr/>
          <p:nvPr/>
        </p:nvPicPr>
        <p:blipFill>
          <a:blip r:embed="rId3"/>
          <a:stretch/>
        </p:blipFill>
        <p:spPr>
          <a:xfrm>
            <a:off x="6496560" y="1650960"/>
            <a:ext cx="1918080" cy="1839960"/>
          </a:xfrm>
          <a:prstGeom prst="rect">
            <a:avLst/>
          </a:prstGeom>
          <a:ln w="0">
            <a:noFill/>
          </a:ln>
        </p:spPr>
      </p:pic>
      <p:sp>
        <p:nvSpPr>
          <p:cNvPr id="350" name="Google Shape;142;p6"/>
          <p:cNvSpPr/>
          <p:nvPr/>
        </p:nvSpPr>
        <p:spPr>
          <a:xfrm>
            <a:off x="6550560" y="3789720"/>
            <a:ext cx="1810440" cy="72576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Use chat or </a:t>
            </a:r>
            <a:endParaRPr b="0" lang="en-US" sz="1800" spc="-1" strike="noStrike">
              <a:latin typeface="Arial"/>
            </a:endParaRPr>
          </a:p>
          <a:p>
            <a:pPr algn="ctr">
              <a:lnSpc>
                <a:spcPct val="100000"/>
              </a:lnSpc>
            </a:pPr>
            <a:r>
              <a:rPr b="0" lang="en-US" sz="1800" spc="-1" strike="noStrike">
                <a:solidFill>
                  <a:srgbClr val="000000"/>
                </a:solidFill>
                <a:latin typeface="Helvetica Neue Light"/>
                <a:ea typeface="Helvetica Neue Light"/>
              </a:rPr>
              <a:t>raise hand</a:t>
            </a:r>
            <a:endParaRPr b="0" lang="en-US" sz="1800" spc="-1" strike="noStrike">
              <a:latin typeface="Arial"/>
            </a:endParaRPr>
          </a:p>
        </p:txBody>
      </p:sp>
      <p:sp>
        <p:nvSpPr>
          <p:cNvPr id="351" name="Google Shape;142;p6"/>
          <p:cNvSpPr/>
          <p:nvPr/>
        </p:nvSpPr>
        <p:spPr>
          <a:xfrm>
            <a:off x="1235520" y="3873240"/>
            <a:ext cx="2018520" cy="55872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Arrive on time</a:t>
            </a:r>
            <a:endParaRPr b="0" lang="en-US" sz="1800" spc="-1" strike="noStrike">
              <a:latin typeface="Arial"/>
            </a:endParaRPr>
          </a:p>
        </p:txBody>
      </p:sp>
      <p:sp>
        <p:nvSpPr>
          <p:cNvPr id="352" name="Google Shape;142;p6"/>
          <p:cNvSpPr/>
          <p:nvPr/>
        </p:nvSpPr>
        <p:spPr>
          <a:xfrm>
            <a:off x="4247280" y="3789720"/>
            <a:ext cx="2018520" cy="55872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Mute unless</a:t>
            </a:r>
            <a:endParaRPr b="0" lang="en-US" sz="1800" spc="-1" strike="noStrike">
              <a:latin typeface="Arial"/>
            </a:endParaRPr>
          </a:p>
          <a:p>
            <a:pPr algn="ctr">
              <a:lnSpc>
                <a:spcPct val="100000"/>
              </a:lnSpc>
            </a:pPr>
            <a:r>
              <a:rPr b="0" lang="en-US" sz="1800" spc="-1" strike="noStrike">
                <a:solidFill>
                  <a:srgbClr val="000000"/>
                </a:solidFill>
                <a:latin typeface="Helvetica Neue Light"/>
                <a:ea typeface="Helvetica Neue Light"/>
              </a:rPr>
              <a:t>speaking</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6" dur="indefinite" restart="never" nodeType="tmRoot">
          <p:childTnLst>
            <p:seq>
              <p:cTn id="17" dur="indefinite" nodeType="mainSeq">
                <p:childTnLst>
                  <p:par>
                    <p:cTn id="18" fill="hold">
                      <p:stCondLst>
                        <p:cond delay="indefinite"/>
                      </p:stCondLst>
                      <p:childTnLst>
                        <p:par>
                          <p:cTn id="19" fill="hold">
                            <p:stCondLst>
                              <p:cond delay="0"/>
                            </p:stCondLst>
                            <p:childTnLst>
                              <p:par>
                                <p:cTn id="20" nodeType="clickEffect" fill="hold" presetClass="entr" presetID="10">
                                  <p:stCondLst>
                                    <p:cond delay="0"/>
                                  </p:stCondLst>
                                  <p:childTnLst>
                                    <p:set>
                                      <p:cBhvr>
                                        <p:cTn id="21" dur="1" fill="hold">
                                          <p:stCondLst>
                                            <p:cond delay="0"/>
                                          </p:stCondLst>
                                        </p:cTn>
                                        <p:tgtEl>
                                          <p:spTgt spid="351"/>
                                        </p:tgtEl>
                                        <p:attrNameLst>
                                          <p:attrName>style.visibility</p:attrName>
                                        </p:attrNameLst>
                                      </p:cBhvr>
                                      <p:to>
                                        <p:strVal val="visible"/>
                                      </p:to>
                                    </p:set>
                                    <p:animEffect filter="fade" transition="in">
                                      <p:cBhvr additive="repl">
                                        <p:cTn id="22" dur="1000"/>
                                        <p:tgtEl>
                                          <p:spTgt spid="351"/>
                                        </p:tgtEl>
                                      </p:cBhvr>
                                    </p:animEffec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0">
                                  <p:stCondLst>
                                    <p:cond delay="0"/>
                                  </p:stCondLst>
                                  <p:childTnLst>
                                    <p:set>
                                      <p:cBhvr>
                                        <p:cTn id="26" dur="1" fill="hold">
                                          <p:stCondLst>
                                            <p:cond delay="0"/>
                                          </p:stCondLst>
                                        </p:cTn>
                                        <p:tgtEl>
                                          <p:spTgt spid="352"/>
                                        </p:tgtEl>
                                        <p:attrNameLst>
                                          <p:attrName>style.visibility</p:attrName>
                                        </p:attrNameLst>
                                      </p:cBhvr>
                                      <p:to>
                                        <p:strVal val="visible"/>
                                      </p:to>
                                    </p:set>
                                    <p:animEffect filter="fade" transition="in">
                                      <p:cBhvr additive="repl">
                                        <p:cTn id="27" dur="1000"/>
                                        <p:tgtEl>
                                          <p:spTgt spid="352"/>
                                        </p:tgtEl>
                                      </p:cBhvr>
                                    </p:animEffec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10">
                                  <p:stCondLst>
                                    <p:cond delay="0"/>
                                  </p:stCondLst>
                                  <p:childTnLst>
                                    <p:set>
                                      <p:cBhvr>
                                        <p:cTn id="31" dur="1" fill="hold">
                                          <p:stCondLst>
                                            <p:cond delay="0"/>
                                          </p:stCondLst>
                                        </p:cTn>
                                        <p:tgtEl>
                                          <p:spTgt spid="350"/>
                                        </p:tgtEl>
                                        <p:attrNameLst>
                                          <p:attrName>style.visibility</p:attrName>
                                        </p:attrNameLst>
                                      </p:cBhvr>
                                      <p:to>
                                        <p:strVal val="visible"/>
                                      </p:to>
                                    </p:set>
                                    <p:animEffect filter="fade" transition="in">
                                      <p:cBhvr additive="repl">
                                        <p:cTn id="32"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Validation Errors</a:t>
            </a:r>
            <a:endParaRPr b="0" lang="en-US" sz="2400" spc="-1" strike="noStrike">
              <a:latin typeface="Arial"/>
            </a:endParaRPr>
          </a:p>
        </p:txBody>
      </p:sp>
      <p:sp>
        <p:nvSpPr>
          <p:cNvPr id="564" name="PlaceHolder 2"/>
          <p:cNvSpPr>
            <a:spLocks noGrp="1"/>
          </p:cNvSpPr>
          <p:nvPr>
            <p:ph/>
          </p:nvPr>
        </p:nvSpPr>
        <p:spPr>
          <a:xfrm>
            <a:off x="630000" y="1816560"/>
            <a:ext cx="7882560" cy="253692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Preliminary validation built into provider occurring before plan</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Usually more detailed</a:t>
            </a:r>
            <a:endParaRPr b="0" lang="en-US" sz="2000" spc="-1" strike="noStrike">
              <a:latin typeface="Arial"/>
            </a:endParaRPr>
          </a:p>
        </p:txBody>
      </p:sp>
      <p:sp>
        <p:nvSpPr>
          <p:cNvPr id="565"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842979AC-4D6C-4992-BB66-105E4E797243}" type="slidenum">
              <a:rPr b="0" lang="en-US" sz="2000" spc="-1" strike="noStrike">
                <a:solidFill>
                  <a:srgbClr val="ffffff"/>
                </a:solidFill>
                <a:latin typeface="Helvetica Neue Light"/>
                <a:ea typeface="Helvetica Neue Light"/>
              </a:rPr>
              <a:t>&lt;number&gt;</a:t>
            </a:fld>
            <a:endParaRPr b="0" lang="en-US" sz="2000" spc="-1" strike="noStrike">
              <a:latin typeface="Times New Roman"/>
            </a:endParaRPr>
          </a:p>
        </p:txBody>
      </p:sp>
    </p:spTree>
  </p:cSld>
  <mc:AlternateContent>
    <mc:Choice Requires="p14">
      <p:transition spd="slow" p14:dur="2000"/>
    </mc:Choice>
    <mc:Fallback>
      <p:transition spd="slow"/>
    </mc:Fallback>
  </mc:AlternateContent>
  <p:timing>
    <p:tnLst>
      <p:par>
        <p:cTn id="831" dur="indefinite" restart="never" nodeType="tmRoot">
          <p:childTnLst>
            <p:seq>
              <p:cTn id="832" dur="indefinite" nodeType="mainSeq">
                <p:childTnLst>
                  <p:par>
                    <p:cTn id="833" fill="hold">
                      <p:stCondLst>
                        <p:cond delay="indefinite"/>
                      </p:stCondLst>
                      <p:childTnLst>
                        <p:par>
                          <p:cTn id="834" fill="hold">
                            <p:stCondLst>
                              <p:cond delay="0"/>
                            </p:stCondLst>
                            <p:childTnLst>
                              <p:par>
                                <p:cTn id="835" nodeType="clickEffect" fill="hold" presetClass="entr" presetID="1">
                                  <p:stCondLst>
                                    <p:cond delay="0"/>
                                  </p:stCondLst>
                                  <p:childTnLst>
                                    <p:set>
                                      <p:cBhvr>
                                        <p:cTn id="836" dur="1" fill="hold">
                                          <p:stCondLst>
                                            <p:cond delay="0"/>
                                          </p:stCondLst>
                                        </p:cTn>
                                        <p:tgtEl>
                                          <p:spTgt spid="564">
                                            <p:txEl>
                                              <p:pRg st="0" end="0"/>
                                            </p:txEl>
                                          </p:spTgt>
                                        </p:tgtEl>
                                        <p:attrNameLst>
                                          <p:attrName>style.visibility</p:attrName>
                                        </p:attrNameLst>
                                      </p:cBhvr>
                                      <p:to>
                                        <p:strVal val="visible"/>
                                      </p:to>
                                    </p:set>
                                  </p:childTnLst>
                                </p:cTn>
                              </p:par>
                            </p:childTnLst>
                          </p:cTn>
                        </p:par>
                      </p:childTnLst>
                    </p:cTn>
                  </p:par>
                  <p:par>
                    <p:cTn id="837" fill="hold">
                      <p:stCondLst>
                        <p:cond delay="indefinite"/>
                      </p:stCondLst>
                      <p:childTnLst>
                        <p:par>
                          <p:cTn id="838" fill="hold">
                            <p:stCondLst>
                              <p:cond delay="0"/>
                            </p:stCondLst>
                            <p:childTnLst>
                              <p:par>
                                <p:cTn id="839" nodeType="clickEffect" fill="hold" presetClass="entr" presetID="1">
                                  <p:stCondLst>
                                    <p:cond delay="0"/>
                                  </p:stCondLst>
                                  <p:childTnLst>
                                    <p:set>
                                      <p:cBhvr>
                                        <p:cTn id="840" dur="1" fill="hold">
                                          <p:stCondLst>
                                            <p:cond delay="0"/>
                                          </p:stCondLst>
                                        </p:cTn>
                                        <p:tgtEl>
                                          <p:spTgt spid="56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Provider Errors / Passthrough</a:t>
            </a:r>
            <a:endParaRPr b="0" lang="en-US" sz="2400" spc="-1" strike="noStrike">
              <a:latin typeface="Arial"/>
            </a:endParaRPr>
          </a:p>
        </p:txBody>
      </p:sp>
      <p:sp>
        <p:nvSpPr>
          <p:cNvPr id="567" name="PlaceHolder 2"/>
          <p:cNvSpPr>
            <a:spLocks noGrp="1"/>
          </p:cNvSpPr>
          <p:nvPr>
            <p:ph/>
          </p:nvPr>
        </p:nvSpPr>
        <p:spPr>
          <a:xfrm>
            <a:off x="630000" y="1571400"/>
            <a:ext cx="7882560" cy="287784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Errors received from provider or third party API while in process of refresh, plan, apply, etc.</a:t>
            </a:r>
            <a:endParaRPr b="0" lang="en-US" sz="2000" spc="-1" strike="noStrike">
              <a:latin typeface="Arial"/>
            </a:endParaRPr>
          </a:p>
          <a:p>
            <a:pPr>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Usually most difficult to troubleshoot</a:t>
            </a:r>
            <a:endParaRPr b="0" lang="en-US" sz="2000" spc="-1" strike="noStrike">
              <a:latin typeface="Arial"/>
            </a:endParaRPr>
          </a:p>
          <a:p>
            <a:pPr marL="34308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Requires knowledge of provider’s tech (e.g., AWS)</a:t>
            </a:r>
            <a:endParaRPr b="0" lang="en-US" sz="2000" spc="-1" strike="noStrike">
              <a:latin typeface="Arial"/>
            </a:endParaRPr>
          </a:p>
        </p:txBody>
      </p:sp>
      <p:sp>
        <p:nvSpPr>
          <p:cNvPr id="568"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C6F641C0-A288-40E9-80A1-632413CF5FF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41" dur="indefinite" restart="never" nodeType="tmRoot">
          <p:childTnLst>
            <p:seq>
              <p:cTn id="842" dur="indefinite" nodeType="mainSeq">
                <p:childTnLst>
                  <p:par>
                    <p:cTn id="843" fill="hold">
                      <p:stCondLst>
                        <p:cond delay="indefinite"/>
                      </p:stCondLst>
                      <p:childTnLst>
                        <p:par>
                          <p:cTn id="844" fill="hold">
                            <p:stCondLst>
                              <p:cond delay="0"/>
                            </p:stCondLst>
                            <p:childTnLst>
                              <p:par>
                                <p:cTn id="845" nodeType="clickEffect" fill="hold" presetClass="entr" presetID="1">
                                  <p:stCondLst>
                                    <p:cond delay="0"/>
                                  </p:stCondLst>
                                  <p:childTnLst>
                                    <p:set>
                                      <p:cBhvr>
                                        <p:cTn id="846" dur="1" fill="hold">
                                          <p:stCondLst>
                                            <p:cond delay="0"/>
                                          </p:stCondLst>
                                        </p:cTn>
                                        <p:tgtEl>
                                          <p:spTgt spid="567">
                                            <p:txEl>
                                              <p:pRg st="0" end="0"/>
                                            </p:txEl>
                                          </p:spTgt>
                                        </p:tgtEl>
                                        <p:attrNameLst>
                                          <p:attrName>style.visibility</p:attrName>
                                        </p:attrNameLst>
                                      </p:cBhvr>
                                      <p:to>
                                        <p:strVal val="visible"/>
                                      </p:to>
                                    </p:set>
                                  </p:childTnLst>
                                </p:cTn>
                              </p:par>
                            </p:childTnLst>
                          </p:cTn>
                        </p:par>
                      </p:childTnLst>
                    </p:cTn>
                  </p:par>
                  <p:par>
                    <p:cTn id="847" fill="hold">
                      <p:stCondLst>
                        <p:cond delay="indefinite"/>
                      </p:stCondLst>
                      <p:childTnLst>
                        <p:par>
                          <p:cTn id="848" fill="hold">
                            <p:stCondLst>
                              <p:cond delay="0"/>
                            </p:stCondLst>
                            <p:childTnLst>
                              <p:par>
                                <p:cTn id="849" nodeType="clickEffect" fill="hold" presetClass="entr" presetID="1">
                                  <p:stCondLst>
                                    <p:cond delay="0"/>
                                  </p:stCondLst>
                                  <p:childTnLst>
                                    <p:set>
                                      <p:cBhvr>
                                        <p:cTn id="850"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851" fill="hold">
                      <p:stCondLst>
                        <p:cond delay="indefinite"/>
                      </p:stCondLst>
                      <p:childTnLst>
                        <p:par>
                          <p:cTn id="852" fill="hold">
                            <p:stCondLst>
                              <p:cond delay="0"/>
                            </p:stCondLst>
                            <p:childTnLst>
                              <p:par>
                                <p:cTn id="853" nodeType="clickEffect" fill="hold" presetClass="entr" presetID="1">
                                  <p:stCondLst>
                                    <p:cond delay="0"/>
                                  </p:stCondLst>
                                  <p:childTnLst>
                                    <p:set>
                                      <p:cBhvr>
                                        <p:cTn id="854"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Commands</a:t>
            </a:r>
            <a:endParaRPr b="0" lang="en-US" sz="2400" spc="-1" strike="noStrike">
              <a:latin typeface="Arial"/>
            </a:endParaRPr>
          </a:p>
        </p:txBody>
      </p:sp>
      <p:sp>
        <p:nvSpPr>
          <p:cNvPr id="570" name="PlaceHolder 2"/>
          <p:cNvSpPr>
            <a:spLocks noGrp="1"/>
          </p:cNvSpPr>
          <p:nvPr>
            <p:ph/>
          </p:nvPr>
        </p:nvSpPr>
        <p:spPr>
          <a:xfrm>
            <a:off x="626760" y="1057320"/>
            <a:ext cx="7882560" cy="356256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terraform validate</a:t>
            </a:r>
            <a:endParaRPr b="0" lang="en-US" sz="1800" spc="-1" strike="noStrike">
              <a:latin typeface="Arial"/>
            </a:endParaRPr>
          </a:p>
          <a:p>
            <a:pPr>
              <a:lnSpc>
                <a:spcPct val="115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Performs a syntax check on all terraform files in the directory</a:t>
            </a:r>
            <a:br/>
            <a:r>
              <a:rPr b="0" lang="en-US" sz="1800" spc="-1" strike="noStrike">
                <a:solidFill>
                  <a:srgbClr val="000000"/>
                </a:solidFill>
                <a:latin typeface="Helvetica Neue Light"/>
                <a:ea typeface="Helvetica Neue Light"/>
              </a:rPr>
              <a:t> </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Displays an error if any of the files doesn't validate</a:t>
            </a:r>
            <a:endParaRPr b="0" lang="en-US" sz="1800" spc="-1" strike="noStrike">
              <a:latin typeface="Arial"/>
            </a:endParaRPr>
          </a:p>
          <a:p>
            <a:pPr>
              <a:lnSpc>
                <a:spcPct val="100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Does </a:t>
            </a:r>
            <a:r>
              <a:rPr b="0" i="1" lang="en-US" sz="1800" spc="-1" strike="noStrike">
                <a:solidFill>
                  <a:srgbClr val="000000"/>
                </a:solidFill>
                <a:latin typeface="Helvetica Neue Light"/>
                <a:ea typeface="Helvetica Neue Light"/>
              </a:rPr>
              <a:t>NOT</a:t>
            </a:r>
            <a:r>
              <a:rPr b="0" lang="en-US" sz="1800" spc="-1" strike="noStrike">
                <a:solidFill>
                  <a:srgbClr val="000000"/>
                </a:solidFill>
                <a:latin typeface="Helvetica Neue Light"/>
                <a:ea typeface="Helvetica Neue Light"/>
              </a:rPr>
              <a:t> check formatting</a:t>
            </a:r>
            <a:endParaRPr b="0" lang="en-US" sz="1800" spc="-1" strike="noStrike">
              <a:latin typeface="Arial"/>
            </a:endParaRPr>
          </a:p>
          <a:p>
            <a:pPr>
              <a:lnSpc>
                <a:spcPct val="100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does it check…?</a:t>
            </a:r>
            <a:endParaRPr b="0" lang="en-US" sz="1800" spc="-1" strike="noStrike">
              <a:latin typeface="Arial"/>
            </a:endParaRPr>
          </a:p>
        </p:txBody>
      </p:sp>
      <p:sp>
        <p:nvSpPr>
          <p:cNvPr id="571"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06B94E53-4E2A-46D4-9767-7678516393D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55" dur="indefinite" restart="never" nodeType="tmRoot">
          <p:childTnLst>
            <p:seq>
              <p:cTn id="856" dur="indefinite" nodeType="mainSeq">
                <p:childTnLst>
                  <p:par>
                    <p:cTn id="857" fill="hold">
                      <p:stCondLst>
                        <p:cond delay="indefinite"/>
                      </p:stCondLst>
                      <p:childTnLst>
                        <p:par>
                          <p:cTn id="858" fill="hold">
                            <p:stCondLst>
                              <p:cond delay="0"/>
                            </p:stCondLst>
                            <p:childTnLst>
                              <p:par>
                                <p:cTn id="859" nodeType="clickEffect" fill="hold" presetClass="entr" presetID="1">
                                  <p:stCondLst>
                                    <p:cond delay="0"/>
                                  </p:stCondLst>
                                  <p:childTnLst>
                                    <p:set>
                                      <p:cBhvr>
                                        <p:cTn id="860" dur="1" fill="hold">
                                          <p:stCondLst>
                                            <p:cond delay="0"/>
                                          </p:stCondLst>
                                        </p:cTn>
                                        <p:tgtEl>
                                          <p:spTgt spid="570">
                                            <p:txEl>
                                              <p:pRg st="0" end="0"/>
                                            </p:txEl>
                                          </p:spTgt>
                                        </p:tgtEl>
                                        <p:attrNameLst>
                                          <p:attrName>style.visibility</p:attrName>
                                        </p:attrNameLst>
                                      </p:cBhvr>
                                      <p:to>
                                        <p:strVal val="visible"/>
                                      </p:to>
                                    </p:set>
                                  </p:childTnLst>
                                </p:cTn>
                              </p:par>
                            </p:childTnLst>
                          </p:cTn>
                        </p:par>
                      </p:childTnLst>
                    </p:cTn>
                  </p:par>
                  <p:par>
                    <p:cTn id="861" fill="hold">
                      <p:stCondLst>
                        <p:cond delay="indefinite"/>
                      </p:stCondLst>
                      <p:childTnLst>
                        <p:par>
                          <p:cTn id="862" fill="hold">
                            <p:stCondLst>
                              <p:cond delay="0"/>
                            </p:stCondLst>
                            <p:childTnLst>
                              <p:par>
                                <p:cTn id="863" nodeType="clickEffect" fill="hold" presetClass="entr" presetID="1">
                                  <p:stCondLst>
                                    <p:cond delay="0"/>
                                  </p:stCondLst>
                                  <p:childTnLst>
                                    <p:set>
                                      <p:cBhvr>
                                        <p:cTn id="864" dur="1" fill="hold">
                                          <p:stCondLst>
                                            <p:cond delay="0"/>
                                          </p:stCondLst>
                                        </p:cTn>
                                        <p:tgtEl>
                                          <p:spTgt spid="570">
                                            <p:txEl>
                                              <p:pRg st="2" end="2"/>
                                            </p:txEl>
                                          </p:spTgt>
                                        </p:tgtEl>
                                        <p:attrNameLst>
                                          <p:attrName>style.visibility</p:attrName>
                                        </p:attrNameLst>
                                      </p:cBhvr>
                                      <p:to>
                                        <p:strVal val="visible"/>
                                      </p:to>
                                    </p:se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1">
                                  <p:stCondLst>
                                    <p:cond delay="0"/>
                                  </p:stCondLst>
                                  <p:childTnLst>
                                    <p:set>
                                      <p:cBhvr>
                                        <p:cTn id="868" dur="1" fill="hold">
                                          <p:stCondLst>
                                            <p:cond delay="0"/>
                                          </p:stCondLst>
                                        </p:cTn>
                                        <p:tgtEl>
                                          <p:spTgt spid="570">
                                            <p:txEl>
                                              <p:pRg st="3" end="3"/>
                                            </p:txEl>
                                          </p:spTgt>
                                        </p:tgtEl>
                                        <p:attrNameLst>
                                          <p:attrName>style.visibility</p:attrName>
                                        </p:attrNameLst>
                                      </p:cBhvr>
                                      <p:to>
                                        <p:strVal val="visible"/>
                                      </p:to>
                                    </p:se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570">
                                            <p:txEl>
                                              <p:pRg st="5" end="5"/>
                                            </p:txEl>
                                          </p:spTgt>
                                        </p:tgtEl>
                                        <p:attrNameLst>
                                          <p:attrName>style.visibility</p:attrName>
                                        </p:attrNameLst>
                                      </p:cBhvr>
                                      <p:to>
                                        <p:strVal val="visible"/>
                                      </p:to>
                                    </p:set>
                                  </p:childTnLst>
                                </p:cTn>
                              </p:par>
                            </p:childTnLst>
                          </p:cTn>
                        </p:par>
                      </p:childTnLst>
                    </p:cTn>
                  </p:par>
                  <p:par>
                    <p:cTn id="873" fill="hold">
                      <p:stCondLst>
                        <p:cond delay="indefinite"/>
                      </p:stCondLst>
                      <p:childTnLst>
                        <p:par>
                          <p:cTn id="874" fill="hold">
                            <p:stCondLst>
                              <p:cond delay="0"/>
                            </p:stCondLst>
                            <p:childTnLst>
                              <p:par>
                                <p:cTn id="875" nodeType="clickEffect" fill="hold" presetClass="entr" presetID="1">
                                  <p:stCondLst>
                                    <p:cond delay="0"/>
                                  </p:stCondLst>
                                  <p:childTnLst>
                                    <p:set>
                                      <p:cBhvr>
                                        <p:cTn id="876" dur="1" fill="hold">
                                          <p:stCondLst>
                                            <p:cond delay="0"/>
                                          </p:stCondLst>
                                        </p:cTn>
                                        <p:tgtEl>
                                          <p:spTgt spid="57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Consolas"/>
                <a:ea typeface="Consolas"/>
              </a:rPr>
              <a:t>terraform validate</a:t>
            </a:r>
            <a:endParaRPr b="0" lang="en-US" sz="2400" spc="-1" strike="noStrike">
              <a:latin typeface="Arial"/>
            </a:endParaRPr>
          </a:p>
        </p:txBody>
      </p:sp>
      <p:sp>
        <p:nvSpPr>
          <p:cNvPr id="573" name="PlaceHolder 2"/>
          <p:cNvSpPr>
            <a:spLocks noGrp="1"/>
          </p:cNvSpPr>
          <p:nvPr>
            <p:ph/>
          </p:nvPr>
        </p:nvSpPr>
        <p:spPr>
          <a:xfrm>
            <a:off x="626760" y="1057320"/>
            <a:ext cx="7882560" cy="356256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HCL syntax (e.g., missing quote or equal sign)</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HCL references (e.g., variable name or attribute which doesn't exist)</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Same provider/module/resource declared multiple times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module name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Interpolation used in places where it's unsupported (e.g., variable, </a:t>
            </a:r>
            <a:r>
              <a:rPr b="1" lang="en-US" sz="1800" spc="-1" strike="noStrike">
                <a:solidFill>
                  <a:srgbClr val="000000"/>
                </a:solidFill>
                <a:latin typeface="Consolas"/>
                <a:ea typeface="Consolas"/>
              </a:rPr>
              <a:t>depends_on</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module.source</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provider</a:t>
            </a:r>
            <a:r>
              <a:rPr b="0" lang="en-US" sz="1800" spc="-1" strike="noStrike">
                <a:solidFill>
                  <a:srgbClr val="000000"/>
                </a:solidFill>
                <a:latin typeface="Helvetica Neue Light"/>
                <a:ea typeface="Helvetica Neue Light"/>
              </a:rPr>
              <a:t>)</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Missing value for a variable (none of </a:t>
            </a:r>
            <a:r>
              <a:rPr b="1" lang="en-US" sz="1800" spc="-1" strike="noStrike">
                <a:solidFill>
                  <a:srgbClr val="000000"/>
                </a:solidFill>
                <a:latin typeface="Consolas"/>
                <a:ea typeface="Consolas"/>
              </a:rPr>
              <a:t>-var foo=...</a:t>
            </a:r>
            <a:r>
              <a:rPr b="0" lang="en-US" sz="1800" spc="-1" strike="noStrike">
                <a:solidFill>
                  <a:srgbClr val="000000"/>
                </a:solidFill>
                <a:latin typeface="Helvetica Neue Light"/>
                <a:ea typeface="Helvetica Neue Light"/>
              </a:rPr>
              <a:t> flag, </a:t>
            </a:r>
            <a:r>
              <a:rPr b="1" lang="en-US" sz="1800" spc="-1" strike="noStrike">
                <a:solidFill>
                  <a:srgbClr val="000000"/>
                </a:solidFill>
                <a:latin typeface="Consolas"/>
                <a:ea typeface="Consolas"/>
              </a:rPr>
              <a:t>-var-file=foo.vars</a:t>
            </a:r>
            <a:r>
              <a:rPr b="0" lang="en-US" sz="1800" spc="-1" strike="noStrike">
                <a:solidFill>
                  <a:srgbClr val="000000"/>
                </a:solidFill>
                <a:latin typeface="Helvetica Neue Light"/>
                <a:ea typeface="Helvetica Neue Light"/>
              </a:rPr>
              <a:t> flag, </a:t>
            </a:r>
            <a:r>
              <a:rPr b="1" lang="en-US" sz="1800" spc="-1" strike="noStrike">
                <a:solidFill>
                  <a:srgbClr val="000000"/>
                </a:solidFill>
                <a:latin typeface="Consolas"/>
                <a:ea typeface="Consolas"/>
              </a:rPr>
              <a:t>TF_VAR_foo</a:t>
            </a:r>
            <a:r>
              <a:rPr b="0" lang="en-US" sz="1800" spc="-1" strike="noStrike">
                <a:solidFill>
                  <a:srgbClr val="000000"/>
                </a:solidFill>
                <a:latin typeface="Helvetica Neue Light"/>
                <a:ea typeface="Helvetica Neue Light"/>
              </a:rPr>
              <a:t> environment variable, terraform.tfvars, or default value in the configuration)</a:t>
            </a:r>
            <a:endParaRPr b="0" lang="en-US" sz="1800" spc="-1" strike="noStrike">
              <a:latin typeface="Arial"/>
            </a:endParaRPr>
          </a:p>
        </p:txBody>
      </p:sp>
      <p:sp>
        <p:nvSpPr>
          <p:cNvPr id="574"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F2270A63-3A70-48E6-8A32-92C7B4E7884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77" dur="indefinite" restart="never" nodeType="tmRoot">
          <p:childTnLst>
            <p:seq>
              <p:cTn id="878" dur="indefinite" nodeType="mainSeq">
                <p:childTnLst>
                  <p:par>
                    <p:cTn id="879" fill="hold">
                      <p:stCondLst>
                        <p:cond delay="indefinite"/>
                      </p:stCondLst>
                      <p:childTnLst>
                        <p:par>
                          <p:cTn id="880" fill="hold">
                            <p:stCondLst>
                              <p:cond delay="0"/>
                            </p:stCondLst>
                            <p:childTnLst>
                              <p:par>
                                <p:cTn id="881" nodeType="clickEffect" fill="hold" presetClass="entr" presetID="1">
                                  <p:stCondLst>
                                    <p:cond delay="0"/>
                                  </p:stCondLst>
                                  <p:childTnLst>
                                    <p:set>
                                      <p:cBhvr>
                                        <p:cTn id="882" dur="1" fill="hold">
                                          <p:stCondLst>
                                            <p:cond delay="0"/>
                                          </p:stCondLst>
                                        </p:cTn>
                                        <p:tgtEl>
                                          <p:spTgt spid="573">
                                            <p:txEl>
                                              <p:pRg st="0" end="0"/>
                                            </p:txEl>
                                          </p:spTgt>
                                        </p:tgtEl>
                                        <p:attrNameLst>
                                          <p:attrName>style.visibility</p:attrName>
                                        </p:attrNameLst>
                                      </p:cBhvr>
                                      <p:to>
                                        <p:strVal val="visible"/>
                                      </p:to>
                                    </p:set>
                                  </p:childTnLst>
                                </p:cTn>
                              </p:par>
                            </p:childTnLst>
                          </p:cTn>
                        </p:par>
                      </p:childTnLst>
                    </p:cTn>
                  </p:par>
                  <p:par>
                    <p:cTn id="883" fill="hold">
                      <p:stCondLst>
                        <p:cond delay="indefinite"/>
                      </p:stCondLst>
                      <p:childTnLst>
                        <p:par>
                          <p:cTn id="884" fill="hold">
                            <p:stCondLst>
                              <p:cond delay="0"/>
                            </p:stCondLst>
                            <p:childTnLst>
                              <p:par>
                                <p:cTn id="885" nodeType="clickEffect" fill="hold" presetClass="entr" presetID="1">
                                  <p:stCondLst>
                                    <p:cond delay="0"/>
                                  </p:stCondLst>
                                  <p:childTnLst>
                                    <p:set>
                                      <p:cBhvr>
                                        <p:cTn id="886"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887" fill="hold">
                      <p:stCondLst>
                        <p:cond delay="indefinite"/>
                      </p:stCondLst>
                      <p:childTnLst>
                        <p:par>
                          <p:cTn id="888" fill="hold">
                            <p:stCondLst>
                              <p:cond delay="0"/>
                            </p:stCondLst>
                            <p:childTnLst>
                              <p:par>
                                <p:cTn id="889" nodeType="clickEffect" fill="hold" presetClass="entr" presetID="1">
                                  <p:stCondLst>
                                    <p:cond delay="0"/>
                                  </p:stCondLst>
                                  <p:childTnLst>
                                    <p:set>
                                      <p:cBhvr>
                                        <p:cTn id="890"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891" fill="hold">
                      <p:stCondLst>
                        <p:cond delay="indefinite"/>
                      </p:stCondLst>
                      <p:childTnLst>
                        <p:par>
                          <p:cTn id="892" fill="hold">
                            <p:stCondLst>
                              <p:cond delay="0"/>
                            </p:stCondLst>
                            <p:childTnLst>
                              <p:par>
                                <p:cTn id="893" nodeType="clickEffect" fill="hold" presetClass="entr" presetID="1">
                                  <p:stCondLst>
                                    <p:cond delay="0"/>
                                  </p:stCondLst>
                                  <p:childTnLst>
                                    <p:set>
                                      <p:cBhvr>
                                        <p:cTn id="894"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895" fill="hold">
                      <p:stCondLst>
                        <p:cond delay="indefinite"/>
                      </p:stCondLst>
                      <p:childTnLst>
                        <p:par>
                          <p:cTn id="896" fill="hold">
                            <p:stCondLst>
                              <p:cond delay="0"/>
                            </p:stCondLst>
                            <p:childTnLst>
                              <p:par>
                                <p:cTn id="897" nodeType="clickEffect" fill="hold" presetClass="entr" presetID="1">
                                  <p:stCondLst>
                                    <p:cond delay="0"/>
                                  </p:stCondLst>
                                  <p:childTnLst>
                                    <p:set>
                                      <p:cBhvr>
                                        <p:cTn id="898" dur="1" fill="hold">
                                          <p:stCondLst>
                                            <p:cond delay="0"/>
                                          </p:stCondLst>
                                        </p:cTn>
                                        <p:tgtEl>
                                          <p:spTgt spid="573">
                                            <p:txEl>
                                              <p:pRg st="4" end="4"/>
                                            </p:txEl>
                                          </p:spTgt>
                                        </p:tgtEl>
                                        <p:attrNameLst>
                                          <p:attrName>style.visibility</p:attrName>
                                        </p:attrNameLst>
                                      </p:cBhvr>
                                      <p:to>
                                        <p:strVal val="visible"/>
                                      </p:to>
                                    </p:set>
                                  </p:childTnLst>
                                </p:cTn>
                              </p:par>
                            </p:childTnLst>
                          </p:cTn>
                        </p:par>
                      </p:childTnLst>
                    </p:cTn>
                  </p:par>
                  <p:par>
                    <p:cTn id="899" fill="hold">
                      <p:stCondLst>
                        <p:cond delay="indefinite"/>
                      </p:stCondLst>
                      <p:childTnLst>
                        <p:par>
                          <p:cTn id="900" fill="hold">
                            <p:stCondLst>
                              <p:cond delay="0"/>
                            </p:stCondLst>
                            <p:childTnLst>
                              <p:par>
                                <p:cTn id="901" nodeType="clickEffect" fill="hold" presetClass="entr" presetID="1">
                                  <p:stCondLst>
                                    <p:cond delay="0"/>
                                  </p:stCondLst>
                                  <p:childTnLst>
                                    <p:set>
                                      <p:cBhvr>
                                        <p:cTn id="902" dur="1" fill="hold">
                                          <p:stCondLst>
                                            <p:cond delay="0"/>
                                          </p:stCondLst>
                                        </p:cTn>
                                        <p:tgtEl>
                                          <p:spTgt spid="57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fmt</a:t>
            </a:r>
            <a:endParaRPr b="0" lang="en-US" sz="2400" spc="-1" strike="noStrike">
              <a:latin typeface="Arial"/>
            </a:endParaRPr>
          </a:p>
        </p:txBody>
      </p:sp>
      <p:sp>
        <p:nvSpPr>
          <p:cNvPr id="576" name="PlaceHolder 2"/>
          <p:cNvSpPr>
            <a:spLocks noGrp="1"/>
          </p:cNvSpPr>
          <p:nvPr>
            <p:ph/>
          </p:nvPr>
        </p:nvSpPr>
        <p:spPr>
          <a:xfrm>
            <a:off x="626760" y="1514880"/>
            <a:ext cx="7882560" cy="310464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Rewrites Terraform files in a canonical format/style</a:t>
            </a:r>
            <a:endParaRPr b="0" lang="en-US" sz="2000" spc="-1" strike="noStrike">
              <a:latin typeface="Arial"/>
            </a:endParaRPr>
          </a:p>
          <a:p>
            <a:pPr marL="34308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By default, scans the current directory for configuration files</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If the dir argument is provided then it will scan that given directory instead</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If dir is a single dash (-) then </a:t>
            </a:r>
            <a:r>
              <a:rPr b="1" lang="en-US" sz="2000" spc="-1" strike="noStrike">
                <a:solidFill>
                  <a:srgbClr val="000000"/>
                </a:solidFill>
                <a:latin typeface="Consolas"/>
                <a:ea typeface="Consolas"/>
              </a:rPr>
              <a:t>fmt</a:t>
            </a:r>
            <a:r>
              <a:rPr b="0" lang="en-US" sz="2000" spc="-1" strike="noStrike">
                <a:solidFill>
                  <a:srgbClr val="000000"/>
                </a:solidFill>
                <a:latin typeface="Helvetica Neue Light"/>
                <a:ea typeface="Helvetica Neue Light"/>
              </a:rPr>
              <a:t> will read from standard input</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Use the </a:t>
            </a:r>
            <a:r>
              <a:rPr b="1" lang="en-US" sz="2000" spc="-1" strike="noStrike">
                <a:solidFill>
                  <a:srgbClr val="000000"/>
                </a:solidFill>
                <a:latin typeface="Helvetica Neue Light"/>
                <a:ea typeface="Helvetica Neue Light"/>
              </a:rPr>
              <a:t>-recursive</a:t>
            </a:r>
            <a:r>
              <a:rPr b="0" lang="en-US" sz="2000" spc="-1" strike="noStrike">
                <a:solidFill>
                  <a:srgbClr val="000000"/>
                </a:solidFill>
                <a:latin typeface="Helvetica Neue Light"/>
                <a:ea typeface="Helvetica Neue Light"/>
              </a:rPr>
              <a:t> flag to format all .tf files in nested directories</a:t>
            </a:r>
            <a:endParaRPr b="0" lang="en-US" sz="2000" spc="-1" strike="noStrike">
              <a:latin typeface="Arial"/>
            </a:endParaRPr>
          </a:p>
        </p:txBody>
      </p:sp>
      <p:sp>
        <p:nvSpPr>
          <p:cNvPr id="577"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0D4D6E44-063A-4A6F-9755-E5D9E4BBE21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03" dur="indefinite" restart="never" nodeType="tmRoot">
          <p:childTnLst>
            <p:seq>
              <p:cTn id="904" dur="indefinite" nodeType="mainSeq">
                <p:childTnLst>
                  <p:par>
                    <p:cTn id="905" fill="hold">
                      <p:stCondLst>
                        <p:cond delay="indefinite"/>
                      </p:stCondLst>
                      <p:childTnLst>
                        <p:par>
                          <p:cTn id="906" fill="hold">
                            <p:stCondLst>
                              <p:cond delay="0"/>
                            </p:stCondLst>
                            <p:childTnLst>
                              <p:par>
                                <p:cTn id="907" nodeType="clickEffect" fill="hold" presetClass="entr" presetID="1">
                                  <p:stCondLst>
                                    <p:cond delay="0"/>
                                  </p:stCondLst>
                                  <p:childTnLst>
                                    <p:set>
                                      <p:cBhvr>
                                        <p:cTn id="908"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par>
                    <p:cTn id="909" fill="hold">
                      <p:stCondLst>
                        <p:cond delay="indefinite"/>
                      </p:stCondLst>
                      <p:childTnLst>
                        <p:par>
                          <p:cTn id="910" fill="hold">
                            <p:stCondLst>
                              <p:cond delay="0"/>
                            </p:stCondLst>
                            <p:childTnLst>
                              <p:par>
                                <p:cTn id="911" nodeType="clickEffect" fill="hold" presetClass="entr" presetID="1">
                                  <p:stCondLst>
                                    <p:cond delay="0"/>
                                  </p:stCondLst>
                                  <p:childTnLst>
                                    <p:set>
                                      <p:cBhvr>
                                        <p:cTn id="912" dur="1" fill="hold">
                                          <p:stCondLst>
                                            <p:cond delay="0"/>
                                          </p:stCondLst>
                                        </p:cTn>
                                        <p:tgtEl>
                                          <p:spTgt spid="576">
                                            <p:txEl>
                                              <p:pRg st="1" end="1"/>
                                            </p:txEl>
                                          </p:spTgt>
                                        </p:tgtEl>
                                        <p:attrNameLst>
                                          <p:attrName>style.visibility</p:attrName>
                                        </p:attrNameLst>
                                      </p:cBhvr>
                                      <p:to>
                                        <p:strVal val="visible"/>
                                      </p:to>
                                    </p:set>
                                  </p:childTnLst>
                                </p:cTn>
                              </p:par>
                            </p:childTnLst>
                          </p:cTn>
                        </p:par>
                      </p:childTnLst>
                    </p:cTn>
                  </p:par>
                  <p:par>
                    <p:cTn id="913" fill="hold">
                      <p:stCondLst>
                        <p:cond delay="indefinite"/>
                      </p:stCondLst>
                      <p:childTnLst>
                        <p:par>
                          <p:cTn id="914" fill="hold">
                            <p:stCondLst>
                              <p:cond delay="0"/>
                            </p:stCondLst>
                            <p:childTnLst>
                              <p:par>
                                <p:cTn id="915" nodeType="clickEffect" fill="hold" presetClass="entr" presetID="1">
                                  <p:stCondLst>
                                    <p:cond delay="0"/>
                                  </p:stCondLst>
                                  <p:childTnLst>
                                    <p:set>
                                      <p:cBhvr>
                                        <p:cTn id="916" dur="1" fill="hold">
                                          <p:stCondLst>
                                            <p:cond delay="0"/>
                                          </p:stCondLst>
                                        </p:cTn>
                                        <p:tgtEl>
                                          <p:spTgt spid="576">
                                            <p:txEl>
                                              <p:pRg st="2" end="2"/>
                                            </p:txEl>
                                          </p:spTgt>
                                        </p:tgtEl>
                                        <p:attrNameLst>
                                          <p:attrName>style.visibility</p:attrName>
                                        </p:attrNameLst>
                                      </p:cBhvr>
                                      <p:to>
                                        <p:strVal val="visible"/>
                                      </p:to>
                                    </p:set>
                                  </p:childTnLst>
                                </p:cTn>
                              </p:par>
                            </p:childTnLst>
                          </p:cTn>
                        </p:par>
                      </p:childTnLst>
                    </p:cTn>
                  </p:par>
                  <p:par>
                    <p:cTn id="917" fill="hold">
                      <p:stCondLst>
                        <p:cond delay="indefinite"/>
                      </p:stCondLst>
                      <p:childTnLst>
                        <p:par>
                          <p:cTn id="918" fill="hold">
                            <p:stCondLst>
                              <p:cond delay="0"/>
                            </p:stCondLst>
                            <p:childTnLst>
                              <p:par>
                                <p:cTn id="919" nodeType="clickEffect" fill="hold" presetClass="entr" presetID="1">
                                  <p:stCondLst>
                                    <p:cond delay="0"/>
                                  </p:stCondLst>
                                  <p:childTnLst>
                                    <p:set>
                                      <p:cBhvr>
                                        <p:cTn id="920" dur="1" fill="hold">
                                          <p:stCondLst>
                                            <p:cond delay="0"/>
                                          </p:stCondLst>
                                        </p:cTn>
                                        <p:tgtEl>
                                          <p:spTgt spid="57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graph</a:t>
            </a:r>
            <a:endParaRPr b="0" lang="en-US" sz="2400" spc="-1" strike="noStrike">
              <a:latin typeface="Arial"/>
            </a:endParaRPr>
          </a:p>
        </p:txBody>
      </p:sp>
      <p:sp>
        <p:nvSpPr>
          <p:cNvPr id="579" name="PlaceHolder 2"/>
          <p:cNvSpPr>
            <a:spLocks noGrp="1"/>
          </p:cNvSpPr>
          <p:nvPr>
            <p:ph/>
          </p:nvPr>
        </p:nvSpPr>
        <p:spPr>
          <a:xfrm>
            <a:off x="626760" y="1269360"/>
            <a:ext cx="7882560" cy="335052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Generates a visual representation of either a configuration or execution plan</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Output is in DOT format, which can be used by GraphViz to generate charts: </a:t>
            </a:r>
            <a:r>
              <a:rPr b="0" lang="en-US" sz="2000" spc="-1" strike="noStrike" u="sng">
                <a:solidFill>
                  <a:srgbClr val="0000ff"/>
                </a:solidFill>
                <a:uFillTx/>
                <a:latin typeface="Helvetica Neue Light"/>
                <a:ea typeface="Helvetica Neue Light"/>
                <a:hlinkClick r:id="rId1"/>
              </a:rPr>
              <a:t>https://www.terraform.io/docs/internals/graph.html</a:t>
            </a:r>
            <a:r>
              <a:rPr b="0" lang="en-US" sz="2000" spc="-1" strike="noStrike">
                <a:solidFill>
                  <a:srgbClr val="000000"/>
                </a:solidFill>
                <a:latin typeface="Helvetica Neue Light"/>
                <a:ea typeface="Helvetica Neue Light"/>
              </a:rPr>
              <a:t> </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e.g.,</a:t>
            </a:r>
            <a:endParaRPr b="0" lang="en-US" sz="2000" spc="-1" strike="noStrike">
              <a:latin typeface="Arial"/>
            </a:endParaRPr>
          </a:p>
          <a:p>
            <a:pPr marL="685800">
              <a:lnSpc>
                <a:spcPct val="115000"/>
              </a:lnSpc>
              <a:tabLst>
                <a:tab algn="l" pos="0"/>
              </a:tabLst>
            </a:pPr>
            <a:r>
              <a:rPr b="1" lang="en-US" sz="2000" spc="-1" strike="noStrike">
                <a:solidFill>
                  <a:srgbClr val="000000"/>
                </a:solidFill>
                <a:latin typeface="Consolas"/>
                <a:ea typeface="Consolas"/>
              </a:rPr>
              <a:t>terraform graph | dot -Tsvg &gt; graph.svg</a:t>
            </a:r>
            <a:endParaRPr b="0" lang="en-US" sz="2000" spc="-1" strike="noStrike">
              <a:latin typeface="Arial"/>
            </a:endParaRPr>
          </a:p>
        </p:txBody>
      </p:sp>
      <p:sp>
        <p:nvSpPr>
          <p:cNvPr id="580"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60B718FA-AAB2-45F6-ABE0-1C1815E3C98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21" dur="indefinite" restart="never" nodeType="tmRoot">
          <p:childTnLst>
            <p:seq>
              <p:cTn id="922" dur="indefinite" nodeType="mainSeq">
                <p:childTnLst>
                  <p:par>
                    <p:cTn id="923" fill="hold">
                      <p:stCondLst>
                        <p:cond delay="indefinite"/>
                      </p:stCondLst>
                      <p:childTnLst>
                        <p:par>
                          <p:cTn id="924" fill="hold">
                            <p:stCondLst>
                              <p:cond delay="0"/>
                            </p:stCondLst>
                            <p:childTnLst>
                              <p:par>
                                <p:cTn id="925" nodeType="clickEffect" fill="hold" presetClass="entr" presetID="1">
                                  <p:stCondLst>
                                    <p:cond delay="0"/>
                                  </p:stCondLst>
                                  <p:childTnLst>
                                    <p:set>
                                      <p:cBhvr>
                                        <p:cTn id="92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927" fill="hold">
                      <p:stCondLst>
                        <p:cond delay="indefinite"/>
                      </p:stCondLst>
                      <p:childTnLst>
                        <p:par>
                          <p:cTn id="928" fill="hold">
                            <p:stCondLst>
                              <p:cond delay="0"/>
                            </p:stCondLst>
                            <p:childTnLst>
                              <p:par>
                                <p:cTn id="929" nodeType="clickEffect" fill="hold" presetClass="entr" presetID="1">
                                  <p:stCondLst>
                                    <p:cond delay="0"/>
                                  </p:stCondLst>
                                  <p:childTnLst>
                                    <p:set>
                                      <p:cBhvr>
                                        <p:cTn id="930"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931" fill="hold">
                      <p:stCondLst>
                        <p:cond delay="indefinite"/>
                      </p:stCondLst>
                      <p:childTnLst>
                        <p:par>
                          <p:cTn id="932" fill="hold">
                            <p:stCondLst>
                              <p:cond delay="0"/>
                            </p:stCondLst>
                            <p:childTnLst>
                              <p:par>
                                <p:cTn id="933" nodeType="clickEffect" fill="hold" presetClass="entr" presetID="1">
                                  <p:stCondLst>
                                    <p:cond delay="0"/>
                                  </p:stCondLst>
                                  <p:childTnLst>
                                    <p:set>
                                      <p:cBhvr>
                                        <p:cTn id="934"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935" fill="hold">
                      <p:stCondLst>
                        <p:cond delay="indefinite"/>
                      </p:stCondLst>
                      <p:childTnLst>
                        <p:par>
                          <p:cTn id="936" fill="hold">
                            <p:stCondLst>
                              <p:cond delay="0"/>
                            </p:stCondLst>
                            <p:childTnLst>
                              <p:par>
                                <p:cTn id="937" nodeType="clickEffect" fill="hold" presetClass="entr" presetID="1">
                                  <p:stCondLst>
                                    <p:cond delay="0"/>
                                  </p:stCondLst>
                                  <p:childTnLst>
                                    <p:set>
                                      <p:cBhvr>
                                        <p:cTn id="938"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939" fill="hold">
                      <p:stCondLst>
                        <p:cond delay="indefinite"/>
                      </p:stCondLst>
                      <p:childTnLst>
                        <p:par>
                          <p:cTn id="940" fill="hold">
                            <p:stCondLst>
                              <p:cond delay="0"/>
                            </p:stCondLst>
                            <p:childTnLst>
                              <p:par>
                                <p:cTn id="941" nodeType="clickEffect" fill="hold" presetClass="entr" presetID="1">
                                  <p:stCondLst>
                                    <p:cond delay="0"/>
                                  </p:stCondLst>
                                  <p:childTnLst>
                                    <p:set>
                                      <p:cBhvr>
                                        <p:cTn id="942"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943" fill="hold">
                      <p:stCondLst>
                        <p:cond delay="indefinite"/>
                      </p:stCondLst>
                      <p:childTnLst>
                        <p:par>
                          <p:cTn id="944" fill="hold">
                            <p:stCondLst>
                              <p:cond delay="0"/>
                            </p:stCondLst>
                            <p:childTnLst>
                              <p:par>
                                <p:cTn id="945" nodeType="clickEffect" fill="hold" presetClass="entr" presetID="1">
                                  <p:stCondLst>
                                    <p:cond delay="0"/>
                                  </p:stCondLst>
                                  <p:childTnLst>
                                    <p:set>
                                      <p:cBhvr>
                                        <p:cTn id="946"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947" fill="hold">
                      <p:stCondLst>
                        <p:cond delay="indefinite"/>
                      </p:stCondLst>
                      <p:childTnLst>
                        <p:par>
                          <p:cTn id="948" fill="hold">
                            <p:stCondLst>
                              <p:cond delay="0"/>
                            </p:stCondLst>
                            <p:childTnLst>
                              <p:par>
                                <p:cTn id="949" nodeType="clickEffect" fill="hold" presetClass="entr" presetID="1">
                                  <p:stCondLst>
                                    <p:cond delay="0"/>
                                  </p:stCondLst>
                                  <p:childTnLst>
                                    <p:set>
                                      <p:cBhvr>
                                        <p:cTn id="950"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951" fill="hold">
                      <p:stCondLst>
                        <p:cond delay="indefinite"/>
                      </p:stCondLst>
                      <p:childTnLst>
                        <p:par>
                          <p:cTn id="952" fill="hold">
                            <p:stCondLst>
                              <p:cond delay="0"/>
                            </p:stCondLst>
                            <p:childTnLst>
                              <p:par>
                                <p:cTn id="953" nodeType="clickEffect" fill="hold" presetClass="entr" presetID="1">
                                  <p:stCondLst>
                                    <p:cond delay="0"/>
                                  </p:stCondLst>
                                  <p:childTnLst>
                                    <p:set>
                                      <p:cBhvr>
                                        <p:cTn id="954"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Visualizing Graph Outputs</a:t>
            </a:r>
            <a:endParaRPr b="0" lang="en-US" sz="2400" spc="-1" strike="noStrike">
              <a:latin typeface="Arial"/>
            </a:endParaRPr>
          </a:p>
        </p:txBody>
      </p:sp>
      <p:sp>
        <p:nvSpPr>
          <p:cNvPr id="582"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DB66966E-B6C4-4E4A-995E-189C2EFF94A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583" name="Google Shape;417;p60" descr=""/>
          <p:cNvPicPr/>
          <p:nvPr/>
        </p:nvPicPr>
        <p:blipFill>
          <a:blip r:embed="rId1"/>
          <a:stretch/>
        </p:blipFill>
        <p:spPr>
          <a:xfrm>
            <a:off x="2776320" y="933480"/>
            <a:ext cx="3523680" cy="388836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Visualizing Graph Outputs</a:t>
            </a:r>
            <a:endParaRPr b="0" lang="en-US" sz="2400" spc="-1" strike="noStrike">
              <a:latin typeface="Arial"/>
            </a:endParaRPr>
          </a:p>
        </p:txBody>
      </p:sp>
      <p:sp>
        <p:nvSpPr>
          <p:cNvPr id="585"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94F2BD08-F18A-46F9-B2F3-D0FEB349BD4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586" name="Google Shape;424;p61" descr=""/>
          <p:cNvPicPr/>
          <p:nvPr/>
        </p:nvPicPr>
        <p:blipFill>
          <a:blip r:embed="rId1"/>
          <a:stretch/>
        </p:blipFill>
        <p:spPr>
          <a:xfrm>
            <a:off x="0" y="1559520"/>
            <a:ext cx="9142560" cy="227556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console</a:t>
            </a:r>
            <a:endParaRPr b="0" lang="en-US" sz="2400" spc="-1" strike="noStrike">
              <a:latin typeface="Arial"/>
            </a:endParaRPr>
          </a:p>
        </p:txBody>
      </p:sp>
      <p:sp>
        <p:nvSpPr>
          <p:cNvPr id="588" name="PlaceHolder 2"/>
          <p:cNvSpPr>
            <a:spLocks noGrp="1"/>
          </p:cNvSpPr>
          <p:nvPr>
            <p:ph/>
          </p:nvPr>
        </p:nvSpPr>
        <p:spPr>
          <a:xfrm>
            <a:off x="630000" y="1349280"/>
            <a:ext cx="7882560" cy="290052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Creates an interactive console for testing interpolations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Similar to running the Python interpreter in interactive mode</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Great for testing complex conditionals</a:t>
            </a:r>
            <a:endParaRPr b="0" lang="en-US" sz="2000" spc="-1" strike="noStrike">
              <a:latin typeface="Arial"/>
            </a:endParaRPr>
          </a:p>
        </p:txBody>
      </p:sp>
      <p:sp>
        <p:nvSpPr>
          <p:cNvPr id="589"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88227FD9-61E7-4BD4-9989-11585B6CF2E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55" dur="indefinite" restart="never" nodeType="tmRoot">
          <p:childTnLst>
            <p:seq>
              <p:cTn id="956" dur="indefinite" nodeType="mainSeq">
                <p:childTnLst>
                  <p:par>
                    <p:cTn id="957" fill="hold">
                      <p:stCondLst>
                        <p:cond delay="indefinite"/>
                      </p:stCondLst>
                      <p:childTnLst>
                        <p:par>
                          <p:cTn id="958" fill="hold">
                            <p:stCondLst>
                              <p:cond delay="0"/>
                            </p:stCondLst>
                            <p:childTnLst>
                              <p:par>
                                <p:cTn id="959" nodeType="clickEffect" fill="hold" presetClass="entr" presetID="1">
                                  <p:stCondLst>
                                    <p:cond delay="0"/>
                                  </p:stCondLst>
                                  <p:childTnLst>
                                    <p:set>
                                      <p:cBhvr>
                                        <p:cTn id="960" dur="1" fill="hold">
                                          <p:stCondLst>
                                            <p:cond delay="0"/>
                                          </p:stCondLst>
                                        </p:cTn>
                                        <p:tgtEl>
                                          <p:spTgt spid="588">
                                            <p:txEl>
                                              <p:pRg st="0" end="0"/>
                                            </p:txEl>
                                          </p:spTgt>
                                        </p:tgtEl>
                                        <p:attrNameLst>
                                          <p:attrName>style.visibility</p:attrName>
                                        </p:attrNameLst>
                                      </p:cBhvr>
                                      <p:to>
                                        <p:strVal val="visible"/>
                                      </p:to>
                                    </p:set>
                                  </p:childTnLst>
                                </p:cTn>
                              </p:par>
                            </p:childTnLst>
                          </p:cTn>
                        </p:par>
                      </p:childTnLst>
                    </p:cTn>
                  </p:par>
                  <p:par>
                    <p:cTn id="961" fill="hold">
                      <p:stCondLst>
                        <p:cond delay="indefinite"/>
                      </p:stCondLst>
                      <p:childTnLst>
                        <p:par>
                          <p:cTn id="962" fill="hold">
                            <p:stCondLst>
                              <p:cond delay="0"/>
                            </p:stCondLst>
                            <p:childTnLst>
                              <p:par>
                                <p:cTn id="963" nodeType="clickEffect" fill="hold" presetClass="entr" presetID="1">
                                  <p:stCondLst>
                                    <p:cond delay="0"/>
                                  </p:stCondLst>
                                  <p:childTnLst>
                                    <p:set>
                                      <p:cBhvr>
                                        <p:cTn id="964" dur="1" fill="hold">
                                          <p:stCondLst>
                                            <p:cond delay="0"/>
                                          </p:stCondLst>
                                        </p:cTn>
                                        <p:tgtEl>
                                          <p:spTgt spid="588">
                                            <p:txEl>
                                              <p:pRg st="1" end="1"/>
                                            </p:txEl>
                                          </p:spTgt>
                                        </p:tgtEl>
                                        <p:attrNameLst>
                                          <p:attrName>style.visibility</p:attrName>
                                        </p:attrNameLst>
                                      </p:cBhvr>
                                      <p:to>
                                        <p:strVal val="visible"/>
                                      </p:to>
                                    </p:set>
                                  </p:childTnLst>
                                </p:cTn>
                              </p:par>
                            </p:childTnLst>
                          </p:cTn>
                        </p:par>
                      </p:childTnLst>
                    </p:cTn>
                  </p:par>
                  <p:par>
                    <p:cTn id="965" fill="hold">
                      <p:stCondLst>
                        <p:cond delay="indefinite"/>
                      </p:stCondLst>
                      <p:childTnLst>
                        <p:par>
                          <p:cTn id="966" fill="hold">
                            <p:stCondLst>
                              <p:cond delay="0"/>
                            </p:stCondLst>
                            <p:childTnLst>
                              <p:par>
                                <p:cTn id="967" nodeType="clickEffect" fill="hold" presetClass="entr" presetID="1">
                                  <p:stCondLst>
                                    <p:cond delay="0"/>
                                  </p:stCondLst>
                                  <p:childTnLst>
                                    <p:set>
                                      <p:cBhvr>
                                        <p:cTn id="968" dur="1" fill="hold">
                                          <p:stCondLst>
                                            <p:cond delay="0"/>
                                          </p:stCondLst>
                                        </p:cTn>
                                        <p:tgtEl>
                                          <p:spTgt spid="58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7: Error Handling, Troubleshooting</a:t>
            </a:r>
            <a:endParaRPr b="0" lang="en-US" sz="2400" spc="-1" strike="noStrike">
              <a:latin typeface="Arial"/>
            </a:endParaRPr>
          </a:p>
        </p:txBody>
      </p:sp>
      <p:sp>
        <p:nvSpPr>
          <p:cNvPr id="591" name="PlaceHolder 2"/>
          <p:cNvSpPr>
            <a:spLocks noGrp="1"/>
          </p:cNvSpPr>
          <p:nvPr>
            <p:ph/>
          </p:nvPr>
        </p:nvSpPr>
        <p:spPr>
          <a:xfrm>
            <a:off x="626760" y="1111320"/>
            <a:ext cx="7882560" cy="350856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7</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92"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CB421DB4-6566-4C80-9167-37250B70DEB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Virtual Training Expectations for Me</a:t>
            </a:r>
            <a:endParaRPr b="0" lang="en-US" sz="2400" spc="-1" strike="noStrike">
              <a:latin typeface="Arial"/>
            </a:endParaRPr>
          </a:p>
        </p:txBody>
      </p:sp>
      <p:sp>
        <p:nvSpPr>
          <p:cNvPr id="354" name="PlaceHolder 2"/>
          <p:cNvSpPr>
            <a:spLocks noGrp="1"/>
          </p:cNvSpPr>
          <p:nvPr>
            <p:ph/>
          </p:nvPr>
        </p:nvSpPr>
        <p:spPr>
          <a:xfrm>
            <a:off x="621000" y="1134000"/>
            <a:ext cx="7882560" cy="3508560"/>
          </a:xfrm>
          <a:prstGeom prst="rect">
            <a:avLst/>
          </a:prstGeom>
          <a:noFill/>
          <a:ln w="0">
            <a:noFill/>
          </a:ln>
        </p:spPr>
        <p:txBody>
          <a:bodyPr lIns="67680" rIns="68400" tIns="35280" bIns="34200" anchor="t">
            <a:noAutofit/>
          </a:bodyPr>
          <a:p>
            <a:pPr>
              <a:lnSpc>
                <a:spcPct val="150000"/>
              </a:lnSpc>
              <a:tabLst>
                <a:tab algn="l" pos="0"/>
              </a:tabLst>
            </a:pPr>
            <a:r>
              <a:rPr b="0" lang="en-US" sz="1800" spc="-1" strike="noStrike">
                <a:solidFill>
                  <a:srgbClr val="3f3f3f"/>
                </a:solidFill>
                <a:latin typeface="Helvetica Neue Light"/>
                <a:ea typeface="Helvetica Neue Light"/>
              </a:rPr>
              <a:t>I pledge to:</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Make this as interesting and interactive as possible</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Ask questions in order to stimulate discussion</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Use whatever resources I have at hand to explain the material</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Try my best to manage verbal responses so that everyone who wants to speak can do so</a:t>
            </a:r>
            <a:endParaRPr b="0" lang="en-US" sz="1800" spc="-1" strike="noStrike">
              <a:latin typeface="Arial"/>
            </a:endParaRPr>
          </a:p>
          <a:p>
            <a:pPr lvl="1" marL="685800" indent="-27612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Use an on-screen timer for breaks so you know when to be back</a:t>
            </a:r>
            <a:endParaRPr b="0" lang="en-US" sz="1800" spc="-1" strike="noStrike">
              <a:latin typeface="Arial"/>
            </a:endParaRPr>
          </a:p>
        </p:txBody>
      </p:sp>
      <p:sp>
        <p:nvSpPr>
          <p:cNvPr id="355"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CD71515B-ABC4-4BE6-AC32-8CB2ED1A335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35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35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35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35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35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Expressions</a:t>
            </a:r>
            <a:endParaRPr b="0" lang="en-US" sz="2400" spc="-1" strike="noStrike">
              <a:latin typeface="Arial"/>
            </a:endParaRPr>
          </a:p>
        </p:txBody>
      </p:sp>
      <p:sp>
        <p:nvSpPr>
          <p:cNvPr id="594" name="PlaceHolder 2"/>
          <p:cNvSpPr>
            <a:spLocks noGrp="1"/>
          </p:cNvSpPr>
          <p:nvPr>
            <p:ph/>
          </p:nvPr>
        </p:nvSpPr>
        <p:spPr>
          <a:xfrm>
            <a:off x="630000" y="1355040"/>
            <a:ext cx="7882560" cy="307044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Embedded within strings in Terraform, whether you're using the HCL or JSON, you can interpolate other values.</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Allows you to reference variables, attributes of resources, call functions, etc.</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Simple math like </a:t>
            </a:r>
            <a:endParaRPr b="0" lang="en-US" sz="18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${count.index + 1}</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Allows for conditional statements</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u="sng">
                <a:solidFill>
                  <a:srgbClr val="0000ff"/>
                </a:solidFill>
                <a:uFillTx/>
                <a:latin typeface="Helvetica Neue Light"/>
                <a:ea typeface="Helvetica Neue Light"/>
              </a:rPr>
              <a:t>https://www.terraform.io/docs/language/expressions/index.html</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595"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32AD057E-3F03-46EC-9CD5-521F6367612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69" dur="indefinite" restart="never" nodeType="tmRoot">
          <p:childTnLst>
            <p:seq>
              <p:cTn id="970" dur="indefinite" nodeType="mainSeq">
                <p:childTnLst>
                  <p:par>
                    <p:cTn id="971" fill="hold">
                      <p:stCondLst>
                        <p:cond delay="indefinite"/>
                      </p:stCondLst>
                      <p:childTnLst>
                        <p:par>
                          <p:cTn id="972" fill="hold">
                            <p:stCondLst>
                              <p:cond delay="0"/>
                            </p:stCondLst>
                            <p:childTnLst>
                              <p:par>
                                <p:cTn id="973" nodeType="clickEffect" fill="hold" presetClass="entr" presetID="1">
                                  <p:stCondLst>
                                    <p:cond delay="0"/>
                                  </p:stCondLst>
                                  <p:childTnLst>
                                    <p:set>
                                      <p:cBhvr>
                                        <p:cTn id="974"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975" fill="hold">
                      <p:stCondLst>
                        <p:cond delay="indefinite"/>
                      </p:stCondLst>
                      <p:childTnLst>
                        <p:par>
                          <p:cTn id="976" fill="hold">
                            <p:stCondLst>
                              <p:cond delay="0"/>
                            </p:stCondLst>
                            <p:childTnLst>
                              <p:par>
                                <p:cTn id="977" nodeType="clickEffect" fill="hold" presetClass="entr" presetID="1">
                                  <p:stCondLst>
                                    <p:cond delay="0"/>
                                  </p:stCondLst>
                                  <p:childTnLst>
                                    <p:set>
                                      <p:cBhvr>
                                        <p:cTn id="978"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979" fill="hold">
                      <p:stCondLst>
                        <p:cond delay="indefinite"/>
                      </p:stCondLst>
                      <p:childTnLst>
                        <p:par>
                          <p:cTn id="980" fill="hold">
                            <p:stCondLst>
                              <p:cond delay="0"/>
                            </p:stCondLst>
                            <p:childTnLst>
                              <p:par>
                                <p:cTn id="981" nodeType="clickEffect" fill="hold" presetClass="entr" presetID="1">
                                  <p:stCondLst>
                                    <p:cond delay="0"/>
                                  </p:stCondLst>
                                  <p:childTnLst>
                                    <p:set>
                                      <p:cBhvr>
                                        <p:cTn id="982"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983" fill="hold">
                      <p:stCondLst>
                        <p:cond delay="indefinite"/>
                      </p:stCondLst>
                      <p:childTnLst>
                        <p:par>
                          <p:cTn id="984" fill="hold">
                            <p:stCondLst>
                              <p:cond delay="0"/>
                            </p:stCondLst>
                            <p:childTnLst>
                              <p:par>
                                <p:cTn id="985" nodeType="clickEffect" fill="hold" presetClass="entr" presetID="1">
                                  <p:stCondLst>
                                    <p:cond delay="0"/>
                                  </p:stCondLst>
                                  <p:childTnLst>
                                    <p:set>
                                      <p:cBhvr>
                                        <p:cTn id="986"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987" fill="hold">
                      <p:stCondLst>
                        <p:cond delay="indefinite"/>
                      </p:stCondLst>
                      <p:childTnLst>
                        <p:par>
                          <p:cTn id="988" fill="hold">
                            <p:stCondLst>
                              <p:cond delay="0"/>
                            </p:stCondLst>
                            <p:childTnLst>
                              <p:par>
                                <p:cTn id="989" nodeType="clickEffect" fill="hold" presetClass="entr" presetID="1">
                                  <p:stCondLst>
                                    <p:cond delay="0"/>
                                  </p:stCondLst>
                                  <p:childTnLst>
                                    <p:set>
                                      <p:cBhvr>
                                        <p:cTn id="990"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Built-in Functions</a:t>
            </a:r>
            <a:endParaRPr b="0" lang="en-US" sz="2400" spc="-1" strike="noStrike">
              <a:latin typeface="Arial"/>
            </a:endParaRPr>
          </a:p>
        </p:txBody>
      </p:sp>
      <p:sp>
        <p:nvSpPr>
          <p:cNvPr id="597" name="PlaceHolder 2"/>
          <p:cNvSpPr>
            <a:spLocks noGrp="1"/>
          </p:cNvSpPr>
          <p:nvPr>
            <p:ph/>
          </p:nvPr>
        </p:nvSpPr>
        <p:spPr>
          <a:xfrm>
            <a:off x="630000" y="1298880"/>
            <a:ext cx="7882560" cy="280224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Built-in functions:</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Terraform ships with built-in functions</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Called with the syntax </a:t>
            </a:r>
            <a:r>
              <a:rPr b="1" lang="en-US" sz="1800" spc="-1" strike="noStrike">
                <a:solidFill>
                  <a:srgbClr val="000000"/>
                </a:solidFill>
                <a:latin typeface="Consolas"/>
                <a:ea typeface="Consolas"/>
              </a:rPr>
              <a:t>name(arg, arg2, ...)</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to read a file:</a:t>
            </a:r>
            <a:endParaRPr b="0" lang="en-US" sz="1800" spc="-1" strike="noStrike">
              <a:latin typeface="Arial"/>
            </a:endParaRPr>
          </a:p>
          <a:p>
            <a:pPr lvl="2" marL="1296000" indent="-288000">
              <a:lnSpc>
                <a:spcPct val="115000"/>
              </a:lnSpc>
              <a:spcBef>
                <a:spcPts val="850"/>
              </a:spcBef>
              <a:buClr>
                <a:srgbClr val="000000"/>
              </a:buClr>
              <a:buSzPct val="45000"/>
              <a:buFont typeface="Wingdings" charset="2"/>
              <a:buChar char=""/>
            </a:pPr>
            <a:r>
              <a:rPr b="1" lang="en-US" sz="1800" spc="-1" strike="noStrike">
                <a:solidFill>
                  <a:srgbClr val="000000"/>
                </a:solidFill>
                <a:latin typeface="Consolas"/>
                <a:ea typeface="Consolas"/>
              </a:rPr>
              <a:t>${file("path.txt")}</a:t>
            </a:r>
            <a:endParaRPr b="0" lang="en-US" sz="1800" spc="-1" strike="noStrike">
              <a:latin typeface="Arial"/>
            </a:endParaRPr>
          </a:p>
          <a:p>
            <a:pPr marL="308880">
              <a:lnSpc>
                <a:spcPct val="115000"/>
              </a:lnSpc>
              <a:tabLst>
                <a:tab algn="l" pos="0"/>
              </a:tabLst>
            </a:pPr>
            <a:endParaRPr b="0" lang="en-US" sz="1800" spc="-1" strike="noStrike">
              <a:latin typeface="Arial"/>
            </a:endParaRPr>
          </a:p>
          <a:p>
            <a:pPr marL="308880" indent="-279360">
              <a:lnSpc>
                <a:spcPct val="115000"/>
              </a:lnSpc>
              <a:buClr>
                <a:srgbClr val="000000"/>
              </a:buClr>
              <a:buFont typeface="Courier New"/>
              <a:buChar char="●"/>
              <a:tabLst>
                <a:tab algn="l" pos="0"/>
              </a:tabLst>
            </a:pPr>
            <a:r>
              <a:rPr b="0" lang="en-US" sz="1800" spc="-1" strike="noStrike" u="sng">
                <a:solidFill>
                  <a:srgbClr val="0000ff"/>
                </a:solidFill>
                <a:uFillTx/>
                <a:latin typeface="Helvetica Neue Light"/>
                <a:ea typeface="Helvetica Neue Light"/>
              </a:rPr>
              <a:t>https://www.terraform.io/docs/language/functions/index.html</a:t>
            </a:r>
            <a:endParaRPr b="0" lang="en-US" sz="1800" spc="-1" strike="noStrike">
              <a:latin typeface="Arial"/>
            </a:endParaRPr>
          </a:p>
        </p:txBody>
      </p:sp>
      <p:sp>
        <p:nvSpPr>
          <p:cNvPr id="598"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45F1788B-7974-4F40-AE69-E5D0E0AC7C1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91" dur="indefinite" restart="never" nodeType="tmRoot">
          <p:childTnLst>
            <p:seq>
              <p:cTn id="992" dur="indefinite" nodeType="mainSeq">
                <p:childTnLst>
                  <p:par>
                    <p:cTn id="993" fill="hold">
                      <p:stCondLst>
                        <p:cond delay="indefinite"/>
                      </p:stCondLst>
                      <p:childTnLst>
                        <p:par>
                          <p:cTn id="994" fill="hold">
                            <p:stCondLst>
                              <p:cond delay="0"/>
                            </p:stCondLst>
                            <p:childTnLst>
                              <p:par>
                                <p:cTn id="995" nodeType="clickEffect" fill="hold" presetClass="entr" presetID="1">
                                  <p:stCondLst>
                                    <p:cond delay="0"/>
                                  </p:stCondLst>
                                  <p:childTnLst>
                                    <p:set>
                                      <p:cBhvr>
                                        <p:cTn id="996" dur="1" fill="hold">
                                          <p:stCondLst>
                                            <p:cond delay="0"/>
                                          </p:stCondLst>
                                        </p:cTn>
                                        <p:tgtEl>
                                          <p:spTgt spid="597">
                                            <p:txEl>
                                              <p:pRg st="0" end="0"/>
                                            </p:txEl>
                                          </p:spTgt>
                                        </p:tgtEl>
                                        <p:attrNameLst>
                                          <p:attrName>style.visibility</p:attrName>
                                        </p:attrNameLst>
                                      </p:cBhvr>
                                      <p:to>
                                        <p:strVal val="visible"/>
                                      </p:to>
                                    </p:set>
                                  </p:childTnLst>
                                </p:cTn>
                              </p:par>
                            </p:childTnLst>
                          </p:cTn>
                        </p:par>
                      </p:childTnLst>
                    </p:cTn>
                  </p:par>
                  <p:par>
                    <p:cTn id="997" fill="hold">
                      <p:stCondLst>
                        <p:cond delay="indefinite"/>
                      </p:stCondLst>
                      <p:childTnLst>
                        <p:par>
                          <p:cTn id="998" fill="hold">
                            <p:stCondLst>
                              <p:cond delay="0"/>
                            </p:stCondLst>
                            <p:childTnLst>
                              <p:par>
                                <p:cTn id="999" nodeType="clickEffect" fill="hold" presetClass="entr" presetID="1">
                                  <p:stCondLst>
                                    <p:cond delay="0"/>
                                  </p:stCondLst>
                                  <p:childTnLst>
                                    <p:set>
                                      <p:cBhvr>
                                        <p:cTn id="1000" dur="1" fill="hold">
                                          <p:stCondLst>
                                            <p:cond delay="0"/>
                                          </p:stCondLst>
                                        </p:cTn>
                                        <p:tgtEl>
                                          <p:spTgt spid="597">
                                            <p:txEl>
                                              <p:pRg st="1" end="1"/>
                                            </p:txEl>
                                          </p:spTgt>
                                        </p:tgtEl>
                                        <p:attrNameLst>
                                          <p:attrName>style.visibility</p:attrName>
                                        </p:attrNameLst>
                                      </p:cBhvr>
                                      <p:to>
                                        <p:strVal val="visible"/>
                                      </p:to>
                                    </p:set>
                                  </p:childTnLst>
                                </p:cTn>
                              </p:par>
                            </p:childTnLst>
                          </p:cTn>
                        </p:par>
                      </p:childTnLst>
                    </p:cTn>
                  </p:par>
                  <p:par>
                    <p:cTn id="1001" fill="hold">
                      <p:stCondLst>
                        <p:cond delay="indefinite"/>
                      </p:stCondLst>
                      <p:childTnLst>
                        <p:par>
                          <p:cTn id="1002" fill="hold">
                            <p:stCondLst>
                              <p:cond delay="0"/>
                            </p:stCondLst>
                            <p:childTnLst>
                              <p:par>
                                <p:cTn id="1003" nodeType="clickEffect" fill="hold" presetClass="entr" presetID="1">
                                  <p:stCondLst>
                                    <p:cond delay="0"/>
                                  </p:stCondLst>
                                  <p:childTnLst>
                                    <p:set>
                                      <p:cBhvr>
                                        <p:cTn id="1004" dur="1" fill="hold">
                                          <p:stCondLst>
                                            <p:cond delay="0"/>
                                          </p:stCondLst>
                                        </p:cTn>
                                        <p:tgtEl>
                                          <p:spTgt spid="597">
                                            <p:txEl>
                                              <p:pRg st="2" end="2"/>
                                            </p:txEl>
                                          </p:spTgt>
                                        </p:tgtEl>
                                        <p:attrNameLst>
                                          <p:attrName>style.visibility</p:attrName>
                                        </p:attrNameLst>
                                      </p:cBhvr>
                                      <p:to>
                                        <p:strVal val="visible"/>
                                      </p:to>
                                    </p:set>
                                  </p:childTnLst>
                                </p:cTn>
                              </p:par>
                            </p:childTnLst>
                          </p:cTn>
                        </p:par>
                      </p:childTnLst>
                    </p:cTn>
                  </p:par>
                  <p:par>
                    <p:cTn id="1005" fill="hold">
                      <p:stCondLst>
                        <p:cond delay="indefinite"/>
                      </p:stCondLst>
                      <p:childTnLst>
                        <p:par>
                          <p:cTn id="1006" fill="hold">
                            <p:stCondLst>
                              <p:cond delay="0"/>
                            </p:stCondLst>
                            <p:childTnLst>
                              <p:par>
                                <p:cTn id="1007" nodeType="clickEffect" fill="hold" presetClass="entr" presetID="1">
                                  <p:stCondLst>
                                    <p:cond delay="0"/>
                                  </p:stCondLst>
                                  <p:childTnLst>
                                    <p:set>
                                      <p:cBhvr>
                                        <p:cTn id="1008" dur="1" fill="hold">
                                          <p:stCondLst>
                                            <p:cond delay="0"/>
                                          </p:stCondLst>
                                        </p:cTn>
                                        <p:tgtEl>
                                          <p:spTgt spid="59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Conditionals</a:t>
            </a:r>
            <a:endParaRPr b="0" lang="en-US" sz="2400" spc="-1" strike="noStrike">
              <a:latin typeface="Arial"/>
            </a:endParaRPr>
          </a:p>
        </p:txBody>
      </p:sp>
      <p:sp>
        <p:nvSpPr>
          <p:cNvPr id="600" name="PlaceHolder 2"/>
          <p:cNvSpPr>
            <a:spLocks noGrp="1"/>
          </p:cNvSpPr>
          <p:nvPr>
            <p:ph/>
          </p:nvPr>
        </p:nvSpPr>
        <p:spPr>
          <a:xfrm>
            <a:off x="626760" y="1446840"/>
            <a:ext cx="7882560" cy="317340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Interpolations may contain conditionals to branch on the final value</a:t>
            </a:r>
            <a:endParaRPr b="0" lang="en-US" sz="1800" spc="-1" strike="noStrike">
              <a:latin typeface="Arial"/>
            </a:endParaRPr>
          </a:p>
          <a:p>
            <a:pPr>
              <a:lnSpc>
                <a:spcPct val="115000"/>
              </a:lnSpc>
              <a:tabLst>
                <a:tab algn="l" pos="0"/>
              </a:tabLst>
            </a:pPr>
            <a:endParaRPr b="0" lang="en-US" sz="1800" spc="-1" strike="noStrike">
              <a:latin typeface="Arial"/>
            </a:endParaRPr>
          </a:p>
          <a:p>
            <a:pPr marL="343080" indent="-279360">
              <a:lnSpc>
                <a:spcPct val="115000"/>
              </a:lnSpc>
              <a:buClr>
                <a:srgbClr val="000000"/>
              </a:buClr>
              <a:buFont typeface="Courier New"/>
              <a:buChar char="●"/>
              <a:tabLst>
                <a:tab algn="l" pos="0"/>
              </a:tabLst>
            </a:pPr>
            <a:r>
              <a:rPr b="0" lang="en-US" sz="1800" spc="-1" strike="noStrike">
                <a:solidFill>
                  <a:srgbClr val="000000"/>
                </a:solidFill>
                <a:latin typeface="Helvetica Neue Light"/>
                <a:ea typeface="Helvetica Neue Light"/>
              </a:rPr>
              <a:t>Syntax</a:t>
            </a:r>
            <a:endParaRPr b="0" lang="en-US" sz="1800" spc="-1" strike="noStrike">
              <a:latin typeface="Arial"/>
            </a:endParaRPr>
          </a:p>
          <a:p>
            <a:pPr marL="685800">
              <a:lnSpc>
                <a:spcPct val="115000"/>
              </a:lnSpc>
              <a:tabLst>
                <a:tab algn="l" pos="0"/>
              </a:tabLst>
            </a:pPr>
            <a:r>
              <a:rPr b="1" lang="en-US" sz="1800" spc="-1" strike="noStrike">
                <a:solidFill>
                  <a:srgbClr val="000000"/>
                </a:solidFill>
                <a:latin typeface="Consolas"/>
                <a:ea typeface="Consolas"/>
              </a:rPr>
              <a:t>CONDITION ? TRUEVAL : FALSEVAL</a:t>
            </a:r>
            <a:endParaRPr b="0" lang="en-US" sz="1800" spc="-1" strike="noStrike">
              <a:latin typeface="Arial"/>
            </a:endParaRPr>
          </a:p>
        </p:txBody>
      </p:sp>
      <p:sp>
        <p:nvSpPr>
          <p:cNvPr id="601"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5F8D27C4-EEFC-493F-B7E3-A8857513CD8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Primitive Data Types</a:t>
            </a:r>
            <a:endParaRPr b="0" lang="en-US" sz="2400" spc="-1" strike="noStrike">
              <a:latin typeface="Arial"/>
            </a:endParaRPr>
          </a:p>
        </p:txBody>
      </p:sp>
      <p:sp>
        <p:nvSpPr>
          <p:cNvPr id="603" name="PlaceHolder 2"/>
          <p:cNvSpPr>
            <a:spLocks noGrp="1"/>
          </p:cNvSpPr>
          <p:nvPr>
            <p:ph/>
          </p:nvPr>
        </p:nvSpPr>
        <p:spPr>
          <a:xfrm>
            <a:off x="626760" y="1131480"/>
            <a:ext cx="7882560" cy="348876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String</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Use the var prefix followed by the variable name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var.foo</a:t>
            </a:r>
            <a:r>
              <a:rPr b="0" lang="en-US" sz="1800" spc="-1" strike="noStrike">
                <a:solidFill>
                  <a:srgbClr val="000000"/>
                </a:solidFill>
                <a:latin typeface="Helvetica Neue Light"/>
                <a:ea typeface="Helvetica Neue Light"/>
              </a:rPr>
              <a:t> is how you would use the variable in HCL for interpolation or reference</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Number</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Can be referenced as a number, so in arithmetic for example</a:t>
            </a:r>
            <a:endParaRPr b="0" lang="en-US" sz="1800" spc="-1" strike="noStrike">
              <a:latin typeface="Arial"/>
            </a:endParaRPr>
          </a:p>
          <a:p>
            <a:pPr marL="1028880">
              <a:lnSpc>
                <a:spcPct val="115000"/>
              </a:lnSpc>
              <a:tabLst>
                <a:tab algn="l" pos="0"/>
              </a:tabLst>
            </a:pPr>
            <a:r>
              <a:rPr b="1" lang="en-US" sz="1800" spc="-1" strike="noStrike">
                <a:solidFill>
                  <a:srgbClr val="000000"/>
                </a:solidFill>
                <a:latin typeface="Consolas"/>
                <a:ea typeface="Consolas"/>
              </a:rPr>
              <a:t>${var.foo + 1}</a:t>
            </a:r>
            <a:endParaRPr b="0" lang="en-US" sz="1800" spc="-1" strike="noStrike">
              <a:latin typeface="Arial"/>
            </a:endParaRPr>
          </a:p>
          <a:p>
            <a:pPr marL="343080" indent="-279360">
              <a:lnSpc>
                <a:spcPct val="115000"/>
              </a:lnSpc>
              <a:buClr>
                <a:srgbClr val="000000"/>
              </a:buClr>
              <a:buFont typeface="Consolas"/>
              <a:buChar char="●"/>
              <a:tabLst>
                <a:tab algn="l" pos="0"/>
              </a:tabLst>
            </a:pPr>
            <a:r>
              <a:rPr b="1" lang="en-US" sz="1800" spc="-1" strike="noStrike">
                <a:solidFill>
                  <a:srgbClr val="000000"/>
                </a:solidFill>
                <a:latin typeface="Consolas"/>
                <a:ea typeface="Consolas"/>
              </a:rPr>
              <a:t>Bool</a:t>
            </a:r>
            <a:endParaRPr b="0" lang="en-US" sz="1800" spc="-1" strike="noStrike">
              <a:latin typeface="Arial"/>
            </a:endParaRPr>
          </a:p>
          <a:p>
            <a:pPr lvl="1" marL="685800" indent="-279360">
              <a:lnSpc>
                <a:spcPct val="115000"/>
              </a:lnSpc>
              <a:buClr>
                <a:srgbClr val="000000"/>
              </a:buClr>
              <a:buFont typeface="Courier New"/>
              <a:buChar char="○"/>
              <a:tabLst>
                <a:tab algn="l" pos="0"/>
              </a:tabLst>
            </a:pPr>
            <a:r>
              <a:rPr b="0" lang="en-US" sz="1800" spc="-1" strike="noStrike">
                <a:solidFill>
                  <a:srgbClr val="000000"/>
                </a:solidFill>
                <a:latin typeface="Helvetica Neue Light"/>
                <a:ea typeface="Helvetica Neue Light"/>
              </a:rPr>
              <a:t>Can be referenced as a boolean in logic, so something like</a:t>
            </a:r>
            <a:endParaRPr b="0" lang="en-US" sz="1800" spc="-1" strike="noStrike">
              <a:latin typeface="Arial"/>
            </a:endParaRPr>
          </a:p>
          <a:p>
            <a:pPr marL="343080" indent="343080">
              <a:lnSpc>
                <a:spcPct val="115000"/>
              </a:lnSpc>
              <a:tabLst>
                <a:tab algn="l" pos="0"/>
              </a:tabLst>
            </a:pPr>
            <a:r>
              <a:rPr b="1" lang="en-US" sz="1800" spc="-1" strike="noStrike">
                <a:solidFill>
                  <a:srgbClr val="000000"/>
                </a:solidFill>
                <a:latin typeface="Consolas"/>
                <a:ea typeface="Consolas"/>
              </a:rPr>
              <a:t>var.foo == true ? “foo is true” : “foo is false”</a:t>
            </a:r>
            <a:endParaRPr b="0" lang="en-US" sz="1800" spc="-1" strike="noStrike">
              <a:latin typeface="Arial"/>
            </a:endParaRPr>
          </a:p>
        </p:txBody>
      </p:sp>
      <p:sp>
        <p:nvSpPr>
          <p:cNvPr id="604"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E3691168-21F9-45D0-B596-C6296382B2B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09" dur="indefinite" restart="never" nodeType="tmRoot">
          <p:childTnLst>
            <p:seq>
              <p:cTn id="1010" dur="indefinite" nodeType="mainSeq">
                <p:childTnLst>
                  <p:par>
                    <p:cTn id="1011" fill="hold">
                      <p:stCondLst>
                        <p:cond delay="indefinite"/>
                      </p:stCondLst>
                      <p:childTnLst>
                        <p:par>
                          <p:cTn id="1012" fill="hold">
                            <p:stCondLst>
                              <p:cond delay="0"/>
                            </p:stCondLst>
                            <p:childTnLst>
                              <p:par>
                                <p:cTn id="1013" nodeType="clickEffect" fill="hold" presetClass="entr" presetID="1">
                                  <p:stCondLst>
                                    <p:cond delay="0"/>
                                  </p:stCondLst>
                                  <p:childTnLst>
                                    <p:set>
                                      <p:cBhvr>
                                        <p:cTn id="1014" dur="1" fill="hold">
                                          <p:stCondLst>
                                            <p:cond delay="0"/>
                                          </p:stCondLst>
                                        </p:cTn>
                                        <p:tgtEl>
                                          <p:spTgt spid="603">
                                            <p:txEl>
                                              <p:pRg st="0" end="0"/>
                                            </p:txEl>
                                          </p:spTgt>
                                        </p:tgtEl>
                                        <p:attrNameLst>
                                          <p:attrName>style.visibility</p:attrName>
                                        </p:attrNameLst>
                                      </p:cBhvr>
                                      <p:to>
                                        <p:strVal val="visible"/>
                                      </p:to>
                                    </p:set>
                                  </p:childTnLst>
                                </p:cTn>
                              </p:par>
                            </p:childTnLst>
                          </p:cTn>
                        </p:par>
                      </p:childTnLst>
                    </p:cTn>
                  </p:par>
                  <p:par>
                    <p:cTn id="1015" fill="hold">
                      <p:stCondLst>
                        <p:cond delay="indefinite"/>
                      </p:stCondLst>
                      <p:childTnLst>
                        <p:par>
                          <p:cTn id="1016" fill="hold">
                            <p:stCondLst>
                              <p:cond delay="0"/>
                            </p:stCondLst>
                            <p:childTnLst>
                              <p:par>
                                <p:cTn id="1017" nodeType="clickEffect" fill="hold" presetClass="entr" presetID="1">
                                  <p:stCondLst>
                                    <p:cond delay="0"/>
                                  </p:stCondLst>
                                  <p:childTnLst>
                                    <p:set>
                                      <p:cBhvr>
                                        <p:cTn id="1018" dur="1" fill="hold">
                                          <p:stCondLst>
                                            <p:cond delay="0"/>
                                          </p:stCondLst>
                                        </p:cTn>
                                        <p:tgtEl>
                                          <p:spTgt spid="603">
                                            <p:txEl>
                                              <p:pRg st="1" end="1"/>
                                            </p:txEl>
                                          </p:spTgt>
                                        </p:tgtEl>
                                        <p:attrNameLst>
                                          <p:attrName>style.visibility</p:attrName>
                                        </p:attrNameLst>
                                      </p:cBhvr>
                                      <p:to>
                                        <p:strVal val="visible"/>
                                      </p:to>
                                    </p:set>
                                  </p:childTnLst>
                                </p:cTn>
                              </p:par>
                            </p:childTnLst>
                          </p:cTn>
                        </p:par>
                      </p:childTnLst>
                    </p:cTn>
                  </p:par>
                  <p:par>
                    <p:cTn id="1019" fill="hold">
                      <p:stCondLst>
                        <p:cond delay="indefinite"/>
                      </p:stCondLst>
                      <p:childTnLst>
                        <p:par>
                          <p:cTn id="1020" fill="hold">
                            <p:stCondLst>
                              <p:cond delay="0"/>
                            </p:stCondLst>
                            <p:childTnLst>
                              <p:par>
                                <p:cTn id="1021" nodeType="clickEffect" fill="hold" presetClass="entr" presetID="1">
                                  <p:stCondLst>
                                    <p:cond delay="0"/>
                                  </p:stCondLst>
                                  <p:childTnLst>
                                    <p:set>
                                      <p:cBhvr>
                                        <p:cTn id="1022" dur="1" fill="hold">
                                          <p:stCondLst>
                                            <p:cond delay="0"/>
                                          </p:stCondLst>
                                        </p:cTn>
                                        <p:tgtEl>
                                          <p:spTgt spid="603">
                                            <p:txEl>
                                              <p:pRg st="2" end="2"/>
                                            </p:txEl>
                                          </p:spTgt>
                                        </p:tgtEl>
                                        <p:attrNameLst>
                                          <p:attrName>style.visibility</p:attrName>
                                        </p:attrNameLst>
                                      </p:cBhvr>
                                      <p:to>
                                        <p:strVal val="visible"/>
                                      </p:to>
                                    </p:set>
                                  </p:childTnLst>
                                </p:cTn>
                              </p:par>
                            </p:childTnLst>
                          </p:cTn>
                        </p:par>
                      </p:childTnLst>
                    </p:cTn>
                  </p:par>
                  <p:par>
                    <p:cTn id="1023" fill="hold">
                      <p:stCondLst>
                        <p:cond delay="indefinite"/>
                      </p:stCondLst>
                      <p:childTnLst>
                        <p:par>
                          <p:cTn id="1024" fill="hold">
                            <p:stCondLst>
                              <p:cond delay="0"/>
                            </p:stCondLst>
                            <p:childTnLst>
                              <p:par>
                                <p:cTn id="1025" nodeType="clickEffect" fill="hold" presetClass="entr" presetID="1">
                                  <p:stCondLst>
                                    <p:cond delay="0"/>
                                  </p:stCondLst>
                                  <p:childTnLst>
                                    <p:set>
                                      <p:cBhvr>
                                        <p:cTn id="1026" dur="1" fill="hold">
                                          <p:stCondLst>
                                            <p:cond delay="0"/>
                                          </p:stCondLst>
                                        </p:cTn>
                                        <p:tgtEl>
                                          <p:spTgt spid="603">
                                            <p:txEl>
                                              <p:pRg st="3" end="3"/>
                                            </p:txEl>
                                          </p:spTgt>
                                        </p:tgtEl>
                                        <p:attrNameLst>
                                          <p:attrName>style.visibility</p:attrName>
                                        </p:attrNameLst>
                                      </p:cBhvr>
                                      <p:to>
                                        <p:strVal val="visible"/>
                                      </p:to>
                                    </p:set>
                                  </p:childTnLst>
                                </p:cTn>
                              </p:par>
                            </p:childTnLst>
                          </p:cTn>
                        </p:par>
                      </p:childTnLst>
                    </p:cTn>
                  </p:par>
                  <p:par>
                    <p:cTn id="1027" fill="hold">
                      <p:stCondLst>
                        <p:cond delay="indefinite"/>
                      </p:stCondLst>
                      <p:childTnLst>
                        <p:par>
                          <p:cTn id="1028" fill="hold">
                            <p:stCondLst>
                              <p:cond delay="0"/>
                            </p:stCondLst>
                            <p:childTnLst>
                              <p:par>
                                <p:cTn id="1029" nodeType="clickEffect" fill="hold" presetClass="entr" presetID="1">
                                  <p:stCondLst>
                                    <p:cond delay="0"/>
                                  </p:stCondLst>
                                  <p:childTnLst>
                                    <p:set>
                                      <p:cBhvr>
                                        <p:cTn id="1030" dur="1" fill="hold">
                                          <p:stCondLst>
                                            <p:cond delay="0"/>
                                          </p:stCondLst>
                                        </p:cTn>
                                        <p:tgtEl>
                                          <p:spTgt spid="603">
                                            <p:txEl>
                                              <p:pRg st="4" end="4"/>
                                            </p:txEl>
                                          </p:spTgt>
                                        </p:tgtEl>
                                        <p:attrNameLst>
                                          <p:attrName>style.visibility</p:attrName>
                                        </p:attrNameLst>
                                      </p:cBhvr>
                                      <p:to>
                                        <p:strVal val="visible"/>
                                      </p:to>
                                    </p:set>
                                  </p:childTnLst>
                                </p:cTn>
                              </p:par>
                            </p:childTnLst>
                          </p:cTn>
                        </p:par>
                      </p:childTnLst>
                    </p:cTn>
                  </p:par>
                  <p:par>
                    <p:cTn id="1031" fill="hold">
                      <p:stCondLst>
                        <p:cond delay="indefinite"/>
                      </p:stCondLst>
                      <p:childTnLst>
                        <p:par>
                          <p:cTn id="1032" fill="hold">
                            <p:stCondLst>
                              <p:cond delay="0"/>
                            </p:stCondLst>
                            <p:childTnLst>
                              <p:par>
                                <p:cTn id="1033" nodeType="clickEffect" fill="hold" presetClass="entr" presetID="1">
                                  <p:stCondLst>
                                    <p:cond delay="0"/>
                                  </p:stCondLst>
                                  <p:childTnLst>
                                    <p:set>
                                      <p:cBhvr>
                                        <p:cTn id="1034" dur="1" fill="hold">
                                          <p:stCondLst>
                                            <p:cond delay="0"/>
                                          </p:stCondLst>
                                        </p:cTn>
                                        <p:tgtEl>
                                          <p:spTgt spid="603">
                                            <p:txEl>
                                              <p:pRg st="5" end="5"/>
                                            </p:txEl>
                                          </p:spTgt>
                                        </p:tgtEl>
                                        <p:attrNameLst>
                                          <p:attrName>style.visibility</p:attrName>
                                        </p:attrNameLst>
                                      </p:cBhvr>
                                      <p:to>
                                        <p:strVal val="visible"/>
                                      </p:to>
                                    </p:se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1">
                                  <p:stCondLst>
                                    <p:cond delay="0"/>
                                  </p:stCondLst>
                                  <p:childTnLst>
                                    <p:set>
                                      <p:cBhvr>
                                        <p:cTn id="1038" dur="1" fill="hold">
                                          <p:stCondLst>
                                            <p:cond delay="0"/>
                                          </p:stCondLst>
                                        </p:cTn>
                                        <p:tgtEl>
                                          <p:spTgt spid="603">
                                            <p:txEl>
                                              <p:pRg st="6" end="6"/>
                                            </p:txEl>
                                          </p:spTgt>
                                        </p:tgtEl>
                                        <p:attrNameLst>
                                          <p:attrName>style.visibility</p:attrName>
                                        </p:attrNameLst>
                                      </p:cBhvr>
                                      <p:to>
                                        <p:strVal val="visible"/>
                                      </p:to>
                                    </p:set>
                                  </p:childTnLst>
                                </p:cTn>
                              </p:par>
                            </p:childTnLst>
                          </p:cTn>
                        </p:par>
                      </p:childTnLst>
                    </p:cTn>
                  </p:par>
                  <p:par>
                    <p:cTn id="1039" fill="hold">
                      <p:stCondLst>
                        <p:cond delay="indefinite"/>
                      </p:stCondLst>
                      <p:childTnLst>
                        <p:par>
                          <p:cTn id="1040" fill="hold">
                            <p:stCondLst>
                              <p:cond delay="0"/>
                            </p:stCondLst>
                            <p:childTnLst>
                              <p:par>
                                <p:cTn id="1041" nodeType="clickEffect" fill="hold" presetClass="entr" presetID="1">
                                  <p:stCondLst>
                                    <p:cond delay="0"/>
                                  </p:stCondLst>
                                  <p:childTnLst>
                                    <p:set>
                                      <p:cBhvr>
                                        <p:cTn id="1042" dur="1" fill="hold">
                                          <p:stCondLst>
                                            <p:cond delay="0"/>
                                          </p:stCondLst>
                                        </p:cTn>
                                        <p:tgtEl>
                                          <p:spTgt spid="603">
                                            <p:txEl>
                                              <p:pRg st="7" end="7"/>
                                            </p:txEl>
                                          </p:spTgt>
                                        </p:tgtEl>
                                        <p:attrNameLst>
                                          <p:attrName>style.visibility</p:attrName>
                                        </p:attrNameLst>
                                      </p:cBhvr>
                                      <p:to>
                                        <p:strVal val="visible"/>
                                      </p:to>
                                    </p:set>
                                  </p:childTnLst>
                                </p:cTn>
                              </p:par>
                            </p:childTnLst>
                          </p:cTn>
                        </p:par>
                      </p:childTnLst>
                    </p:cTn>
                  </p:par>
                  <p:par>
                    <p:cTn id="1043" fill="hold">
                      <p:stCondLst>
                        <p:cond delay="indefinite"/>
                      </p:stCondLst>
                      <p:childTnLst>
                        <p:par>
                          <p:cTn id="1044" fill="hold">
                            <p:stCondLst>
                              <p:cond delay="0"/>
                            </p:stCondLst>
                            <p:childTnLst>
                              <p:par>
                                <p:cTn id="1045" nodeType="clickEffect" fill="hold" presetClass="entr" presetID="1">
                                  <p:stCondLst>
                                    <p:cond delay="0"/>
                                  </p:stCondLst>
                                  <p:childTnLst>
                                    <p:set>
                                      <p:cBhvr>
                                        <p:cTn id="1046" dur="1" fill="hold">
                                          <p:stCondLst>
                                            <p:cond delay="0"/>
                                          </p:stCondLst>
                                        </p:cTn>
                                        <p:tgtEl>
                                          <p:spTgt spid="60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Extended Data Types</a:t>
            </a:r>
            <a:endParaRPr b="0" lang="en-US" sz="2400" spc="-1" strike="noStrike">
              <a:latin typeface="Arial"/>
            </a:endParaRPr>
          </a:p>
        </p:txBody>
      </p:sp>
      <p:sp>
        <p:nvSpPr>
          <p:cNvPr id="606" name="PlaceHolder 2"/>
          <p:cNvSpPr>
            <a:spLocks noGrp="1"/>
          </p:cNvSpPr>
          <p:nvPr>
            <p:ph/>
          </p:nvPr>
        </p:nvSpPr>
        <p:spPr>
          <a:xfrm>
            <a:off x="626760" y="1131480"/>
            <a:ext cx="7882560" cy="348876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List(&lt;type&gt;)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Ordered list of things, i.e., array</a:t>
            </a:r>
            <a:endParaRPr b="0" lang="en-US" sz="1800" spc="-1" strike="noStrike">
              <a:latin typeface="Arial"/>
            </a:endParaRPr>
          </a:p>
          <a:p>
            <a:pPr lvl="2" marL="10288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You can also return list elements by index: </a:t>
            </a:r>
            <a:r>
              <a:rPr b="1" lang="en-US" sz="1800" spc="-1" strike="noStrike">
                <a:solidFill>
                  <a:srgbClr val="000000"/>
                </a:solidFill>
                <a:latin typeface="Consolas"/>
                <a:ea typeface="Consolas"/>
              </a:rPr>
              <a:t>var.subnets[0]</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Set(&lt;type&gt;)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Similar to a list, but: requires a type, unique values, no ordering</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Map(&lt;type&gt;)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 collection of values where each is identified by a string</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var.amis["us-east-1"]</a:t>
            </a:r>
            <a:r>
              <a:rPr b="0" lang="en-US" sz="1800" spc="-1" strike="noStrike">
                <a:solidFill>
                  <a:srgbClr val="000000"/>
                </a:solidFill>
                <a:latin typeface="Helvetica Neue Light"/>
                <a:ea typeface="Helvetica Neue Light"/>
              </a:rPr>
              <a:t> would get the value of the </a:t>
            </a:r>
            <a:r>
              <a:rPr b="1" lang="en-US" sz="1800" spc="-1" strike="noStrike">
                <a:solidFill>
                  <a:srgbClr val="000000"/>
                </a:solidFill>
                <a:latin typeface="Consolas"/>
                <a:ea typeface="Consolas"/>
              </a:rPr>
              <a:t>us-east-1</a:t>
            </a:r>
            <a:r>
              <a:rPr b="0" lang="en-US" sz="1800" spc="-1" strike="noStrike">
                <a:solidFill>
                  <a:srgbClr val="000000"/>
                </a:solidFill>
                <a:latin typeface="Helvetica Neue Light"/>
                <a:ea typeface="Helvetica Neue Light"/>
              </a:rPr>
              <a:t> key within the </a:t>
            </a:r>
            <a:r>
              <a:rPr b="1" lang="en-US" sz="1800" spc="-1" strike="noStrike">
                <a:solidFill>
                  <a:srgbClr val="000000"/>
                </a:solidFill>
                <a:latin typeface="Consolas"/>
                <a:ea typeface="Consolas"/>
              </a:rPr>
              <a:t>amis</a:t>
            </a:r>
            <a:r>
              <a:rPr b="0" lang="en-US" sz="1800" spc="-1" strike="noStrike">
                <a:solidFill>
                  <a:srgbClr val="000000"/>
                </a:solidFill>
                <a:latin typeface="Helvetica Neue Light"/>
                <a:ea typeface="Helvetica Neue Light"/>
              </a:rPr>
              <a:t> map variable</a:t>
            </a:r>
            <a:endParaRPr b="0" lang="en-US" sz="1800" spc="-1" strike="noStrike">
              <a:latin typeface="Arial"/>
            </a:endParaRPr>
          </a:p>
          <a:p>
            <a:pPr marL="343080">
              <a:lnSpc>
                <a:spcPct val="115000"/>
              </a:lnSpc>
              <a:tabLst>
                <a:tab algn="l" pos="0"/>
              </a:tabLst>
            </a:pPr>
            <a:endParaRPr b="0" lang="en-US" sz="1800" spc="-1" strike="noStrike">
              <a:latin typeface="Arial"/>
            </a:endParaRPr>
          </a:p>
        </p:txBody>
      </p:sp>
      <p:sp>
        <p:nvSpPr>
          <p:cNvPr id="607"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39AE77E8-92F4-449F-8B69-61658F2E28C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47" dur="indefinite" restart="never" nodeType="tmRoot">
          <p:childTnLst>
            <p:seq>
              <p:cTn id="1048" dur="indefinite" nodeType="mainSeq">
                <p:childTnLst>
                  <p:par>
                    <p:cTn id="1049" fill="hold">
                      <p:stCondLst>
                        <p:cond delay="indefinite"/>
                      </p:stCondLst>
                      <p:childTnLst>
                        <p:par>
                          <p:cTn id="1050" fill="hold">
                            <p:stCondLst>
                              <p:cond delay="0"/>
                            </p:stCondLst>
                            <p:childTnLst>
                              <p:par>
                                <p:cTn id="1051" nodeType="clickEffect" fill="hold" presetClass="entr" presetID="1">
                                  <p:stCondLst>
                                    <p:cond delay="0"/>
                                  </p:stCondLst>
                                  <p:childTnLst>
                                    <p:set>
                                      <p:cBhvr>
                                        <p:cTn id="1052"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1053" fill="hold">
                      <p:stCondLst>
                        <p:cond delay="indefinite"/>
                      </p:stCondLst>
                      <p:childTnLst>
                        <p:par>
                          <p:cTn id="1054" fill="hold">
                            <p:stCondLst>
                              <p:cond delay="0"/>
                            </p:stCondLst>
                            <p:childTnLst>
                              <p:par>
                                <p:cTn id="1055" nodeType="clickEffect" fill="hold" presetClass="entr" presetID="1">
                                  <p:stCondLst>
                                    <p:cond delay="0"/>
                                  </p:stCondLst>
                                  <p:childTnLst>
                                    <p:set>
                                      <p:cBhvr>
                                        <p:cTn id="1056"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par>
                    <p:cTn id="1057" fill="hold">
                      <p:stCondLst>
                        <p:cond delay="indefinite"/>
                      </p:stCondLst>
                      <p:childTnLst>
                        <p:par>
                          <p:cTn id="1058" fill="hold">
                            <p:stCondLst>
                              <p:cond delay="0"/>
                            </p:stCondLst>
                            <p:childTnLst>
                              <p:par>
                                <p:cTn id="1059" nodeType="clickEffect" fill="hold" presetClass="entr" presetID="1">
                                  <p:stCondLst>
                                    <p:cond delay="0"/>
                                  </p:stCondLst>
                                  <p:childTnLst>
                                    <p:set>
                                      <p:cBhvr>
                                        <p:cTn id="1060" dur="1" fill="hold">
                                          <p:stCondLst>
                                            <p:cond delay="0"/>
                                          </p:stCondLst>
                                        </p:cTn>
                                        <p:tgtEl>
                                          <p:spTgt spid="606">
                                            <p:txEl>
                                              <p:pRg st="2" end="2"/>
                                            </p:txEl>
                                          </p:spTgt>
                                        </p:tgtEl>
                                        <p:attrNameLst>
                                          <p:attrName>style.visibility</p:attrName>
                                        </p:attrNameLst>
                                      </p:cBhvr>
                                      <p:to>
                                        <p:strVal val="visible"/>
                                      </p:to>
                                    </p:set>
                                  </p:childTnLst>
                                </p:cTn>
                              </p:par>
                            </p:childTnLst>
                          </p:cTn>
                        </p:par>
                      </p:childTnLst>
                    </p:cTn>
                  </p:par>
                  <p:par>
                    <p:cTn id="1061" fill="hold">
                      <p:stCondLst>
                        <p:cond delay="indefinite"/>
                      </p:stCondLst>
                      <p:childTnLst>
                        <p:par>
                          <p:cTn id="1062" fill="hold">
                            <p:stCondLst>
                              <p:cond delay="0"/>
                            </p:stCondLst>
                            <p:childTnLst>
                              <p:par>
                                <p:cTn id="1063" nodeType="clickEffect" fill="hold" presetClass="entr" presetID="1">
                                  <p:stCondLst>
                                    <p:cond delay="0"/>
                                  </p:stCondLst>
                                  <p:childTnLst>
                                    <p:set>
                                      <p:cBhvr>
                                        <p:cTn id="1064" dur="1" fill="hold">
                                          <p:stCondLst>
                                            <p:cond delay="0"/>
                                          </p:stCondLst>
                                        </p:cTn>
                                        <p:tgtEl>
                                          <p:spTgt spid="606">
                                            <p:txEl>
                                              <p:pRg st="3" end="3"/>
                                            </p:txEl>
                                          </p:spTgt>
                                        </p:tgtEl>
                                        <p:attrNameLst>
                                          <p:attrName>style.visibility</p:attrName>
                                        </p:attrNameLst>
                                      </p:cBhvr>
                                      <p:to>
                                        <p:strVal val="visible"/>
                                      </p:to>
                                    </p:set>
                                  </p:childTnLst>
                                </p:cTn>
                              </p:par>
                            </p:childTnLst>
                          </p:cTn>
                        </p:par>
                      </p:childTnLst>
                    </p:cTn>
                  </p:par>
                  <p:par>
                    <p:cTn id="1065" fill="hold">
                      <p:stCondLst>
                        <p:cond delay="indefinite"/>
                      </p:stCondLst>
                      <p:childTnLst>
                        <p:par>
                          <p:cTn id="1066" fill="hold">
                            <p:stCondLst>
                              <p:cond delay="0"/>
                            </p:stCondLst>
                            <p:childTnLst>
                              <p:par>
                                <p:cTn id="1067" nodeType="clickEffect" fill="hold" presetClass="entr" presetID="1">
                                  <p:stCondLst>
                                    <p:cond delay="0"/>
                                  </p:stCondLst>
                                  <p:childTnLst>
                                    <p:set>
                                      <p:cBhvr>
                                        <p:cTn id="1068" dur="1" fill="hold">
                                          <p:stCondLst>
                                            <p:cond delay="0"/>
                                          </p:stCondLst>
                                        </p:cTn>
                                        <p:tgtEl>
                                          <p:spTgt spid="606">
                                            <p:txEl>
                                              <p:pRg st="4" end="4"/>
                                            </p:txEl>
                                          </p:spTgt>
                                        </p:tgtEl>
                                        <p:attrNameLst>
                                          <p:attrName>style.visibility</p:attrName>
                                        </p:attrNameLst>
                                      </p:cBhvr>
                                      <p:to>
                                        <p:strVal val="visible"/>
                                      </p:to>
                                    </p:set>
                                  </p:childTnLst>
                                </p:cTn>
                              </p:par>
                            </p:childTnLst>
                          </p:cTn>
                        </p:par>
                      </p:childTnLst>
                    </p:cTn>
                  </p:par>
                  <p:par>
                    <p:cTn id="1069" fill="hold">
                      <p:stCondLst>
                        <p:cond delay="indefinite"/>
                      </p:stCondLst>
                      <p:childTnLst>
                        <p:par>
                          <p:cTn id="1070" fill="hold">
                            <p:stCondLst>
                              <p:cond delay="0"/>
                            </p:stCondLst>
                            <p:childTnLst>
                              <p:par>
                                <p:cTn id="1071" nodeType="clickEffect" fill="hold" presetClass="entr" presetID="1">
                                  <p:stCondLst>
                                    <p:cond delay="0"/>
                                  </p:stCondLst>
                                  <p:childTnLst>
                                    <p:set>
                                      <p:cBhvr>
                                        <p:cTn id="1072" dur="1" fill="hold">
                                          <p:stCondLst>
                                            <p:cond delay="0"/>
                                          </p:stCondLst>
                                        </p:cTn>
                                        <p:tgtEl>
                                          <p:spTgt spid="606">
                                            <p:txEl>
                                              <p:pRg st="5" end="5"/>
                                            </p:txEl>
                                          </p:spTgt>
                                        </p:tgtEl>
                                        <p:attrNameLst>
                                          <p:attrName>style.visibility</p:attrName>
                                        </p:attrNameLst>
                                      </p:cBhvr>
                                      <p:to>
                                        <p:strVal val="visible"/>
                                      </p:to>
                                    </p:set>
                                  </p:childTnLst>
                                </p:cTn>
                              </p:par>
                            </p:childTnLst>
                          </p:cTn>
                        </p:par>
                      </p:childTnLst>
                    </p:cTn>
                  </p:par>
                  <p:par>
                    <p:cTn id="1073" fill="hold">
                      <p:stCondLst>
                        <p:cond delay="indefinite"/>
                      </p:stCondLst>
                      <p:childTnLst>
                        <p:par>
                          <p:cTn id="1074" fill="hold">
                            <p:stCondLst>
                              <p:cond delay="0"/>
                            </p:stCondLst>
                            <p:childTnLst>
                              <p:par>
                                <p:cTn id="1075" nodeType="clickEffect" fill="hold" presetClass="entr" presetID="1">
                                  <p:stCondLst>
                                    <p:cond delay="0"/>
                                  </p:stCondLst>
                                  <p:childTnLst>
                                    <p:set>
                                      <p:cBhvr>
                                        <p:cTn id="1076" dur="1" fill="hold">
                                          <p:stCondLst>
                                            <p:cond delay="0"/>
                                          </p:stCondLst>
                                        </p:cTn>
                                        <p:tgtEl>
                                          <p:spTgt spid="606">
                                            <p:txEl>
                                              <p:pRg st="6" end="6"/>
                                            </p:txEl>
                                          </p:spTgt>
                                        </p:tgtEl>
                                        <p:attrNameLst>
                                          <p:attrName>style.visibility</p:attrName>
                                        </p:attrNameLst>
                                      </p:cBhvr>
                                      <p:to>
                                        <p:strVal val="visible"/>
                                      </p:to>
                                    </p:set>
                                  </p:childTnLst>
                                </p:cTn>
                              </p:par>
                            </p:childTnLst>
                          </p:cTn>
                        </p:par>
                      </p:childTnLst>
                    </p:cTn>
                  </p:par>
                  <p:par>
                    <p:cTn id="1077" fill="hold">
                      <p:stCondLst>
                        <p:cond delay="indefinite"/>
                      </p:stCondLst>
                      <p:childTnLst>
                        <p:par>
                          <p:cTn id="1078" fill="hold">
                            <p:stCondLst>
                              <p:cond delay="0"/>
                            </p:stCondLst>
                            <p:childTnLst>
                              <p:par>
                                <p:cTn id="1079" nodeType="clickEffect" fill="hold" presetClass="entr" presetID="1">
                                  <p:stCondLst>
                                    <p:cond delay="0"/>
                                  </p:stCondLst>
                                  <p:childTnLst>
                                    <p:set>
                                      <p:cBhvr>
                                        <p:cTn id="1080" dur="1" fill="hold">
                                          <p:stCondLst>
                                            <p:cond delay="0"/>
                                          </p:stCondLst>
                                        </p:cTn>
                                        <p:tgtEl>
                                          <p:spTgt spid="60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Extended Data Types (cont’d)</a:t>
            </a:r>
            <a:endParaRPr b="0" lang="en-US" sz="2400" spc="-1" strike="noStrike">
              <a:latin typeface="Arial"/>
            </a:endParaRPr>
          </a:p>
        </p:txBody>
      </p:sp>
      <p:sp>
        <p:nvSpPr>
          <p:cNvPr id="609" name="PlaceHolder 2"/>
          <p:cNvSpPr>
            <a:spLocks noGrp="1"/>
          </p:cNvSpPr>
          <p:nvPr>
            <p:ph/>
          </p:nvPr>
        </p:nvSpPr>
        <p:spPr>
          <a:xfrm>
            <a:off x="626760" y="1131480"/>
            <a:ext cx="7882560" cy="348876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Object({ &lt;attr name&gt; = &lt;type&gt;, … })</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Like many other language object types, with properties containing other values</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Tuple([&lt;type&gt;, …])</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Very similar to a list, mixed strictly defined typed list of things</a:t>
            </a:r>
            <a:endParaRPr b="0" lang="en-US" sz="1800" spc="-1" strike="noStrike">
              <a:latin typeface="Arial"/>
            </a:endParaRPr>
          </a:p>
        </p:txBody>
      </p:sp>
      <p:sp>
        <p:nvSpPr>
          <p:cNvPr id="610"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E6775D0E-CEAC-4879-A84F-3656C5722F0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81" dur="indefinite" restart="never" nodeType="tmRoot">
          <p:childTnLst>
            <p:seq>
              <p:cTn id="1082" dur="indefinite" nodeType="mainSeq">
                <p:childTnLst>
                  <p:par>
                    <p:cTn id="1083" fill="hold">
                      <p:stCondLst>
                        <p:cond delay="indefinite"/>
                      </p:stCondLst>
                      <p:childTnLst>
                        <p:par>
                          <p:cTn id="1084" fill="hold">
                            <p:stCondLst>
                              <p:cond delay="0"/>
                            </p:stCondLst>
                            <p:childTnLst>
                              <p:par>
                                <p:cTn id="1085" nodeType="clickEffect" fill="hold" presetClass="entr" presetID="1">
                                  <p:stCondLst>
                                    <p:cond delay="0"/>
                                  </p:stCondLst>
                                  <p:childTnLst>
                                    <p:set>
                                      <p:cBhvr>
                                        <p:cTn id="1086"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1087" fill="hold">
                      <p:stCondLst>
                        <p:cond delay="indefinite"/>
                      </p:stCondLst>
                      <p:childTnLst>
                        <p:par>
                          <p:cTn id="1088" fill="hold">
                            <p:stCondLst>
                              <p:cond delay="0"/>
                            </p:stCondLst>
                            <p:childTnLst>
                              <p:par>
                                <p:cTn id="1089" nodeType="clickEffect" fill="hold" presetClass="entr" presetID="1">
                                  <p:stCondLst>
                                    <p:cond delay="0"/>
                                  </p:stCondLst>
                                  <p:childTnLst>
                                    <p:set>
                                      <p:cBhvr>
                                        <p:cTn id="1090"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1091" fill="hold">
                      <p:stCondLst>
                        <p:cond delay="indefinite"/>
                      </p:stCondLst>
                      <p:childTnLst>
                        <p:par>
                          <p:cTn id="1092" fill="hold">
                            <p:stCondLst>
                              <p:cond delay="0"/>
                            </p:stCondLst>
                            <p:childTnLst>
                              <p:par>
                                <p:cTn id="1093" nodeType="clickEffect" fill="hold" presetClass="entr" presetID="1">
                                  <p:stCondLst>
                                    <p:cond delay="0"/>
                                  </p:stCondLst>
                                  <p:childTnLst>
                                    <p:set>
                                      <p:cBhvr>
                                        <p:cTn id="1094"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par>
                    <p:cTn id="1095" fill="hold">
                      <p:stCondLst>
                        <p:cond delay="indefinite"/>
                      </p:stCondLst>
                      <p:childTnLst>
                        <p:par>
                          <p:cTn id="1096" fill="hold">
                            <p:stCondLst>
                              <p:cond delay="0"/>
                            </p:stCondLst>
                            <p:childTnLst>
                              <p:par>
                                <p:cTn id="1097" nodeType="clickEffect" fill="hold" presetClass="entr" presetID="1">
                                  <p:stCondLst>
                                    <p:cond delay="0"/>
                                  </p:stCondLst>
                                  <p:childTnLst>
                                    <p:set>
                                      <p:cBhvr>
                                        <p:cTn id="1098" dur="1" fill="hold">
                                          <p:stCondLst>
                                            <p:cond delay="0"/>
                                          </p:stCondLst>
                                        </p:cTn>
                                        <p:tgtEl>
                                          <p:spTgt spid="60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Count Parameter</a:t>
            </a:r>
            <a:endParaRPr b="0" lang="en-US" sz="2400" spc="-1" strike="noStrike">
              <a:latin typeface="Arial"/>
            </a:endParaRPr>
          </a:p>
        </p:txBody>
      </p:sp>
      <p:sp>
        <p:nvSpPr>
          <p:cNvPr id="612" name="PlaceHolder 2"/>
          <p:cNvSpPr>
            <a:spLocks noGrp="1"/>
          </p:cNvSpPr>
          <p:nvPr>
            <p:ph/>
          </p:nvPr>
        </p:nvSpPr>
        <p:spPr>
          <a:xfrm>
            <a:off x="626760" y="1383120"/>
            <a:ext cx="7882560" cy="323748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Resources can be duplicated or conditionally created via the count parameter</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613"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D06E782A-EDAF-45C5-A73C-9E5F7419DFF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14" name="Google Shape;707;p101"/>
          <p:cNvSpPr/>
          <p:nvPr/>
        </p:nvSpPr>
        <p:spPr>
          <a:xfrm>
            <a:off x="863640" y="2196720"/>
            <a:ext cx="7422120" cy="2172600"/>
          </a:xfrm>
          <a:prstGeom prst="rect">
            <a:avLst/>
          </a:prstGeom>
          <a:solidFill>
            <a:srgbClr val="000000"/>
          </a:solidFill>
          <a:ln w="0">
            <a:noFill/>
          </a:ln>
        </p:spPr>
        <p:style>
          <a:lnRef idx="0"/>
          <a:fillRef idx="0"/>
          <a:effectRef idx="0"/>
          <a:fontRef idx="minor"/>
        </p:style>
        <p:txBody>
          <a:bodyPr lIns="68400" rIns="68400" tIns="68400" bIns="68400" anchor="t">
            <a:noAutofit/>
          </a:bodyPr>
          <a:p>
            <a:pPr>
              <a:lnSpc>
                <a:spcPct val="90000"/>
              </a:lnSpc>
              <a:tabLst>
                <a:tab algn="l" pos="0"/>
              </a:tabLst>
            </a:pPr>
            <a:r>
              <a:rPr b="1" lang="en-US" sz="1500" spc="-1" strike="noStrike">
                <a:solidFill>
                  <a:srgbClr val="ff9900"/>
                </a:solidFill>
                <a:latin typeface="Courier New"/>
                <a:ea typeface="Courier New"/>
              </a:rPr>
              <a:t>resource</a:t>
            </a:r>
            <a:r>
              <a:rPr b="1" lang="en-US" sz="1500" spc="-1" strike="noStrike">
                <a:solidFill>
                  <a:srgbClr val="ffffff"/>
                </a:solidFill>
                <a:latin typeface="Courier New"/>
                <a:ea typeface="Courier New"/>
              </a:rPr>
              <a:t> </a:t>
            </a:r>
            <a:r>
              <a:rPr b="1" lang="en-US" sz="1500" spc="-1" strike="noStrike">
                <a:solidFill>
                  <a:srgbClr val="6fa8dc"/>
                </a:solidFill>
                <a:latin typeface="Courier New"/>
                <a:ea typeface="Courier New"/>
              </a:rPr>
              <a:t>“aws_instance” “web”</a:t>
            </a:r>
            <a:r>
              <a:rPr b="1" lang="en-US" sz="1500" spc="-1" strike="noStrike">
                <a:solidFill>
                  <a:srgbClr val="ffffff"/>
                </a:solidFill>
                <a:latin typeface="Courier New"/>
                <a:ea typeface="Courier New"/>
              </a:rPr>
              <a:t> </a:t>
            </a:r>
            <a:r>
              <a:rPr b="1" lang="en-US" sz="1500" spc="-1" strike="noStrike">
                <a:solidFill>
                  <a:srgbClr val="c9daf8"/>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count</a:t>
            </a:r>
            <a:r>
              <a:rPr b="1" lang="en-US" sz="1500" spc="-1" strike="noStrike">
                <a:solidFill>
                  <a:srgbClr val="c9daf8"/>
                </a:solidFill>
                <a:latin typeface="Courier New"/>
                <a:ea typeface="Courier New"/>
              </a:rPr>
              <a:t>         = </a:t>
            </a:r>
            <a:r>
              <a:rPr b="1" lang="en-US" sz="1500" spc="-1" strike="noStrike">
                <a:solidFill>
                  <a:srgbClr val="6aa84f"/>
                </a:solidFill>
                <a:latin typeface="Courier New"/>
                <a:ea typeface="Courier New"/>
              </a:rPr>
              <a:t>2</a:t>
            </a:r>
            <a:endParaRPr b="0" lang="en-US" sz="1500" spc="-1" strike="noStrike">
              <a:latin typeface="Arial"/>
            </a:endParaRPr>
          </a:p>
          <a:p>
            <a:pPr>
              <a:lnSpc>
                <a:spcPct val="90000"/>
              </a:lnSpc>
              <a:tabLst>
                <a:tab algn="l" pos="0"/>
              </a:tabLst>
            </a:pPr>
            <a:r>
              <a:rPr b="1" lang="en-US" sz="1500" spc="-1" strike="noStrike">
                <a:solidFill>
                  <a:srgbClr val="8e7cc3"/>
                </a:solidFill>
                <a:latin typeface="Courier New"/>
                <a:ea typeface="Courier New"/>
              </a:rPr>
              <a:t>  </a:t>
            </a:r>
            <a:r>
              <a:rPr b="1" lang="en-US" sz="1500" spc="-1" strike="noStrike">
                <a:solidFill>
                  <a:srgbClr val="8e7cc3"/>
                </a:solidFill>
                <a:latin typeface="Courier New"/>
                <a:ea typeface="Courier New"/>
              </a:rPr>
              <a:t>ami</a:t>
            </a:r>
            <a:r>
              <a:rPr b="1" lang="en-US" sz="1500" spc="-1" strike="noStrike">
                <a:solidFill>
                  <a:srgbClr val="c9daf8"/>
                </a:solidFill>
                <a:latin typeface="Courier New"/>
                <a:ea typeface="Courier New"/>
              </a:rPr>
              <a:t>           = var.</a:t>
            </a:r>
            <a:r>
              <a:rPr b="1" lang="en-US" sz="1500" spc="-1" strike="noStrike">
                <a:solidFill>
                  <a:srgbClr val="8e7cc3"/>
                </a:solidFill>
                <a:latin typeface="Courier New"/>
                <a:ea typeface="Courier New"/>
              </a:rPr>
              <a:t>ami</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instance_type</a:t>
            </a:r>
            <a:r>
              <a:rPr b="1" lang="en-US" sz="1500" spc="-1" strike="noStrike">
                <a:solidFill>
                  <a:srgbClr val="c9daf8"/>
                </a:solidFill>
                <a:latin typeface="Courier New"/>
                <a:ea typeface="Courier New"/>
              </a:rPr>
              <a:t> = var.</a:t>
            </a:r>
            <a:r>
              <a:rPr b="1" lang="en-US" sz="1500" spc="-1" strike="noStrike">
                <a:solidFill>
                  <a:srgbClr val="8e7cc3"/>
                </a:solidFill>
                <a:latin typeface="Courier New"/>
                <a:ea typeface="Courier New"/>
              </a:rPr>
              <a:t>instance_type</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tags</a:t>
            </a:r>
            <a:r>
              <a:rPr b="1" lang="en-US" sz="1500" spc="-1" strike="noStrike">
                <a:solidFill>
                  <a:srgbClr val="c9daf8"/>
                </a:solidFill>
                <a:latin typeface="Courier New"/>
                <a:ea typeface="Courier New"/>
              </a:rPr>
              <a:t> {</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Name</a:t>
            </a:r>
            <a:r>
              <a:rPr b="1" lang="en-US" sz="1500" spc="-1" strike="noStrike">
                <a:solidFill>
                  <a:srgbClr val="c9daf8"/>
                </a:solidFill>
                <a:latin typeface="Courier New"/>
                <a:ea typeface="Courier New"/>
              </a:rPr>
              <a:t> = </a:t>
            </a:r>
            <a:r>
              <a:rPr b="1" lang="en-US" sz="1500" spc="-1" strike="noStrike">
                <a:solidFill>
                  <a:srgbClr val="6aa84f"/>
                </a:solidFill>
                <a:latin typeface="Courier New"/>
                <a:ea typeface="Courier New"/>
              </a:rPr>
              <a:t>“web-</a:t>
            </a:r>
            <a:r>
              <a:rPr b="1" lang="en-US" sz="1500" spc="-1" strike="noStrike">
                <a:solidFill>
                  <a:srgbClr val="c9daf8"/>
                </a:solidFill>
                <a:latin typeface="Courier New"/>
                <a:ea typeface="Courier New"/>
              </a:rPr>
              <a:t>${count.</a:t>
            </a:r>
            <a:r>
              <a:rPr b="1" lang="en-US" sz="1500" spc="-1" strike="noStrike">
                <a:solidFill>
                  <a:srgbClr val="8e7cc3"/>
                </a:solidFill>
                <a:latin typeface="Courier New"/>
                <a:ea typeface="Courier New"/>
              </a:rPr>
              <a:t>index</a:t>
            </a:r>
            <a:r>
              <a:rPr b="1" lang="en-US" sz="1500" spc="-1" strike="noStrike">
                <a:solidFill>
                  <a:srgbClr val="c9daf8"/>
                </a:solidFill>
                <a:latin typeface="Courier New"/>
                <a:ea typeface="Courier New"/>
              </a:rPr>
              <a:t>}</a:t>
            </a:r>
            <a:r>
              <a:rPr b="1" lang="en-US" sz="1500" spc="-1" strike="noStrike">
                <a:solidFill>
                  <a:srgbClr val="6aa84f"/>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c9daf8"/>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Reference</a:t>
            </a:r>
            <a:endParaRPr b="0" lang="en-US" sz="2400" spc="-1" strike="noStrike">
              <a:latin typeface="Arial"/>
            </a:endParaRPr>
          </a:p>
        </p:txBody>
      </p:sp>
      <p:sp>
        <p:nvSpPr>
          <p:cNvPr id="616" name="PlaceHolder 2"/>
          <p:cNvSpPr>
            <a:spLocks noGrp="1"/>
          </p:cNvSpPr>
          <p:nvPr>
            <p:ph/>
          </p:nvPr>
        </p:nvSpPr>
        <p:spPr>
          <a:xfrm>
            <a:off x="630000" y="1172520"/>
            <a:ext cx="7882560" cy="337176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Attributes of current resource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Syntax is </a:t>
            </a:r>
            <a:r>
              <a:rPr b="1" lang="en-US" sz="1800" spc="-1" strike="noStrike">
                <a:solidFill>
                  <a:srgbClr val="000000"/>
                </a:solidFill>
                <a:latin typeface="Consolas"/>
                <a:ea typeface="Consolas"/>
              </a:rPr>
              <a:t>self.ATTRIBUTE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self.private_ip</a:t>
            </a:r>
            <a:r>
              <a:rPr b="0" lang="en-US" sz="1800" spc="-1" strike="noStrike">
                <a:solidFill>
                  <a:srgbClr val="000000"/>
                </a:solidFill>
                <a:latin typeface="Helvetica Neue Light"/>
                <a:ea typeface="Helvetica Neue Light"/>
              </a:rPr>
              <a:t> interpolates resource's private IP address</a:t>
            </a:r>
            <a:endParaRPr b="0" lang="en-US" sz="1800" spc="-1" strike="noStrike">
              <a:latin typeface="Arial"/>
            </a:endParaRPr>
          </a:p>
        </p:txBody>
      </p:sp>
      <p:sp>
        <p:nvSpPr>
          <p:cNvPr id="617"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90C6ED29-5B41-4583-B845-CC62DE291C7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99" dur="indefinite" restart="never" nodeType="tmRoot">
          <p:childTnLst>
            <p:seq>
              <p:cTn id="1100" dur="indefinite" nodeType="mainSeq">
                <p:childTnLst>
                  <p:par>
                    <p:cTn id="1101" fill="hold">
                      <p:stCondLst>
                        <p:cond delay="indefinite"/>
                      </p:stCondLst>
                      <p:childTnLst>
                        <p:par>
                          <p:cTn id="1102" fill="hold">
                            <p:stCondLst>
                              <p:cond delay="0"/>
                            </p:stCondLst>
                            <p:childTnLst>
                              <p:par>
                                <p:cTn id="1103" nodeType="clickEffect" fill="hold" presetClass="entr" presetID="1">
                                  <p:stCondLst>
                                    <p:cond delay="0"/>
                                  </p:stCondLst>
                                  <p:childTnLst>
                                    <p:set>
                                      <p:cBhvr>
                                        <p:cTn id="1104"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1105" fill="hold">
                      <p:stCondLst>
                        <p:cond delay="indefinite"/>
                      </p:stCondLst>
                      <p:childTnLst>
                        <p:par>
                          <p:cTn id="1106" fill="hold">
                            <p:stCondLst>
                              <p:cond delay="0"/>
                            </p:stCondLst>
                            <p:childTnLst>
                              <p:par>
                                <p:cTn id="1107" nodeType="clickEffect" fill="hold" presetClass="entr" presetID="1">
                                  <p:stCondLst>
                                    <p:cond delay="0"/>
                                  </p:stCondLst>
                                  <p:childTnLst>
                                    <p:set>
                                      <p:cBhvr>
                                        <p:cTn id="1108"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09" fill="hold">
                      <p:stCondLst>
                        <p:cond delay="indefinite"/>
                      </p:stCondLst>
                      <p:childTnLst>
                        <p:par>
                          <p:cTn id="1110" fill="hold">
                            <p:stCondLst>
                              <p:cond delay="0"/>
                            </p:stCondLst>
                            <p:childTnLst>
                              <p:par>
                                <p:cTn id="1111" nodeType="clickEffect" fill="hold" presetClass="entr" presetID="1">
                                  <p:stCondLst>
                                    <p:cond delay="0"/>
                                  </p:stCondLst>
                                  <p:childTnLst>
                                    <p:set>
                                      <p:cBhvr>
                                        <p:cTn id="1112"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Reference (cont’d)</a:t>
            </a:r>
            <a:endParaRPr b="0" lang="en-US" sz="2400" spc="-1" strike="noStrike">
              <a:latin typeface="Arial"/>
            </a:endParaRPr>
          </a:p>
        </p:txBody>
      </p:sp>
      <p:sp>
        <p:nvSpPr>
          <p:cNvPr id="619" name="PlaceHolder 2"/>
          <p:cNvSpPr>
            <a:spLocks noGrp="1"/>
          </p:cNvSpPr>
          <p:nvPr>
            <p:ph/>
          </p:nvPr>
        </p:nvSpPr>
        <p:spPr>
          <a:xfrm>
            <a:off x="630000" y="1036080"/>
            <a:ext cx="7882560" cy="3631320"/>
          </a:xfrm>
          <a:prstGeom prst="rect">
            <a:avLst/>
          </a:prstGeom>
          <a:noFill/>
          <a:ln w="0">
            <a:noFill/>
          </a:ln>
        </p:spPr>
        <p:txBody>
          <a:bodyPr lIns="0" rIns="68400" tIns="35280" bIns="34200" anchor="t">
            <a:noAutofit/>
          </a:bodyPr>
          <a:p>
            <a:pPr marL="343080" indent="-272880">
              <a:lnSpc>
                <a:spcPct val="115000"/>
              </a:lnSpc>
              <a:buClr>
                <a:srgbClr val="000000"/>
              </a:buClr>
              <a:buFont typeface="Consolas"/>
              <a:buChar char="●"/>
            </a:pPr>
            <a:r>
              <a:rPr b="0" lang="en-US" sz="1700" spc="-1" strike="noStrike">
                <a:solidFill>
                  <a:srgbClr val="000000"/>
                </a:solidFill>
                <a:latin typeface="Helvetica Neue Light"/>
                <a:ea typeface="Helvetica Neue Light"/>
              </a:rPr>
              <a:t>Attributes of other resources</a:t>
            </a:r>
            <a:endParaRPr b="0" lang="en-US" sz="1700" spc="-1" strike="noStrike">
              <a:latin typeface="Arial"/>
            </a:endParaRPr>
          </a:p>
          <a:p>
            <a:pPr lvl="1" marL="68580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Syntax is </a:t>
            </a:r>
            <a:r>
              <a:rPr b="1" lang="en-US" sz="1700" spc="-1" strike="noStrike">
                <a:solidFill>
                  <a:srgbClr val="000000"/>
                </a:solidFill>
                <a:latin typeface="Consolas"/>
                <a:ea typeface="Consolas"/>
              </a:rPr>
              <a:t>TYPE.NAME.ATTRIBUTE</a:t>
            </a:r>
            <a:endParaRPr b="0" lang="en-US" sz="1700" spc="-1" strike="noStrike">
              <a:latin typeface="Arial"/>
            </a:endParaRPr>
          </a:p>
          <a:p>
            <a:pPr lvl="1" marL="685800" indent="-272880">
              <a:lnSpc>
                <a:spcPct val="115000"/>
              </a:lnSpc>
              <a:buClr>
                <a:srgbClr val="000000"/>
              </a:buClr>
              <a:buFont typeface="Consolas"/>
              <a:buChar char="○"/>
            </a:pPr>
            <a:r>
              <a:rPr b="1" lang="en-US" sz="1700" spc="-1" strike="noStrike">
                <a:solidFill>
                  <a:srgbClr val="000000"/>
                </a:solidFill>
                <a:latin typeface="Consolas"/>
                <a:ea typeface="Consolas"/>
              </a:rPr>
              <a:t>aws_instance.web.id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Interpolate ID attribute from the </a:t>
            </a:r>
            <a:r>
              <a:rPr b="1" lang="en-US" sz="1700" spc="-1" strike="noStrike">
                <a:solidFill>
                  <a:srgbClr val="000000"/>
                </a:solidFill>
                <a:latin typeface="Consolas"/>
                <a:ea typeface="Consolas"/>
              </a:rPr>
              <a:t>aws_instance</a:t>
            </a:r>
            <a:r>
              <a:rPr b="0" lang="en-US" sz="1700" spc="-1" strike="noStrike">
                <a:solidFill>
                  <a:srgbClr val="000000"/>
                </a:solidFill>
                <a:latin typeface="Helvetica Neue Light"/>
                <a:ea typeface="Helvetica Neue Light"/>
              </a:rPr>
              <a:t> resource </a:t>
            </a:r>
            <a:r>
              <a:rPr b="1" lang="en-US" sz="1700" spc="-1" strike="noStrike">
                <a:solidFill>
                  <a:srgbClr val="000000"/>
                </a:solidFill>
                <a:latin typeface="Consolas"/>
                <a:ea typeface="Consolas"/>
              </a:rPr>
              <a:t>web</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If resource has a count attribute set, you can access individual attributes with a zero-based index, such as </a:t>
            </a:r>
            <a:r>
              <a:rPr b="1" lang="en-US" sz="1700" spc="-1" strike="noStrike">
                <a:solidFill>
                  <a:srgbClr val="000000"/>
                </a:solidFill>
                <a:latin typeface="Consolas"/>
                <a:ea typeface="Consolas"/>
              </a:rPr>
              <a:t>aws_instance.web.[0].id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Or use the splat syntax to get a list of all the attributes: </a:t>
            </a:r>
            <a:r>
              <a:rPr b="1" lang="en-US" sz="1700" spc="-1" strike="noStrike">
                <a:solidFill>
                  <a:srgbClr val="000000"/>
                </a:solidFill>
                <a:latin typeface="Consolas"/>
                <a:ea typeface="Consolas"/>
              </a:rPr>
              <a:t>aws_instance.web.[*].id</a:t>
            </a:r>
            <a:endParaRPr b="0" lang="en-US" sz="1700" spc="-1" strike="noStrike">
              <a:latin typeface="Arial"/>
            </a:endParaRPr>
          </a:p>
        </p:txBody>
      </p:sp>
      <p:sp>
        <p:nvSpPr>
          <p:cNvPr id="620"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0272553A-E9E7-45D3-A871-3574A436D4F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13" dur="indefinite" restart="never" nodeType="tmRoot">
          <p:childTnLst>
            <p:seq>
              <p:cTn id="1114" dur="indefinite" nodeType="mainSeq">
                <p:childTnLst>
                  <p:par>
                    <p:cTn id="1115" fill="hold">
                      <p:stCondLst>
                        <p:cond delay="indefinite"/>
                      </p:stCondLst>
                      <p:childTnLst>
                        <p:par>
                          <p:cTn id="1116" fill="hold">
                            <p:stCondLst>
                              <p:cond delay="0"/>
                            </p:stCondLst>
                            <p:childTnLst>
                              <p:par>
                                <p:cTn id="1117" nodeType="clickEffect" fill="hold" presetClass="entr" presetID="1">
                                  <p:stCondLst>
                                    <p:cond delay="0"/>
                                  </p:stCondLst>
                                  <p:childTnLst>
                                    <p:set>
                                      <p:cBhvr>
                                        <p:cTn id="1118" dur="1" fill="hold">
                                          <p:stCondLst>
                                            <p:cond delay="0"/>
                                          </p:stCondLst>
                                        </p:cTn>
                                        <p:tgtEl>
                                          <p:spTgt spid="619">
                                            <p:txEl>
                                              <p:pRg st="0" end="0"/>
                                            </p:txEl>
                                          </p:spTgt>
                                        </p:tgtEl>
                                        <p:attrNameLst>
                                          <p:attrName>style.visibility</p:attrName>
                                        </p:attrNameLst>
                                      </p:cBhvr>
                                      <p:to>
                                        <p:strVal val="visible"/>
                                      </p:to>
                                    </p:set>
                                  </p:childTnLst>
                                </p:cTn>
                              </p:par>
                            </p:childTnLst>
                          </p:cTn>
                        </p:par>
                      </p:childTnLst>
                    </p:cTn>
                  </p:par>
                  <p:par>
                    <p:cTn id="1119" fill="hold">
                      <p:stCondLst>
                        <p:cond delay="indefinite"/>
                      </p:stCondLst>
                      <p:childTnLst>
                        <p:par>
                          <p:cTn id="1120" fill="hold">
                            <p:stCondLst>
                              <p:cond delay="0"/>
                            </p:stCondLst>
                            <p:childTnLst>
                              <p:par>
                                <p:cTn id="1121" nodeType="clickEffect" fill="hold" presetClass="entr" presetID="1">
                                  <p:stCondLst>
                                    <p:cond delay="0"/>
                                  </p:stCondLst>
                                  <p:childTnLst>
                                    <p:set>
                                      <p:cBhvr>
                                        <p:cTn id="1122" dur="1" fill="hold">
                                          <p:stCondLst>
                                            <p:cond delay="0"/>
                                          </p:stCondLst>
                                        </p:cTn>
                                        <p:tgtEl>
                                          <p:spTgt spid="619">
                                            <p:txEl>
                                              <p:pRg st="1" end="1"/>
                                            </p:txEl>
                                          </p:spTgt>
                                        </p:tgtEl>
                                        <p:attrNameLst>
                                          <p:attrName>style.visibility</p:attrName>
                                        </p:attrNameLst>
                                      </p:cBhvr>
                                      <p:to>
                                        <p:strVal val="visible"/>
                                      </p:to>
                                    </p:set>
                                  </p:childTnLst>
                                </p:cTn>
                              </p:par>
                            </p:childTnLst>
                          </p:cTn>
                        </p:par>
                      </p:childTnLst>
                    </p:cTn>
                  </p:par>
                  <p:par>
                    <p:cTn id="1123" fill="hold">
                      <p:stCondLst>
                        <p:cond delay="indefinite"/>
                      </p:stCondLst>
                      <p:childTnLst>
                        <p:par>
                          <p:cTn id="1124" fill="hold">
                            <p:stCondLst>
                              <p:cond delay="0"/>
                            </p:stCondLst>
                            <p:childTnLst>
                              <p:par>
                                <p:cTn id="1125" nodeType="clickEffect" fill="hold" presetClass="entr" presetID="1">
                                  <p:stCondLst>
                                    <p:cond delay="0"/>
                                  </p:stCondLst>
                                  <p:childTnLst>
                                    <p:set>
                                      <p:cBhvr>
                                        <p:cTn id="1126" dur="1" fill="hold">
                                          <p:stCondLst>
                                            <p:cond delay="0"/>
                                          </p:stCondLst>
                                        </p:cTn>
                                        <p:tgtEl>
                                          <p:spTgt spid="619">
                                            <p:txEl>
                                              <p:pRg st="2" end="2"/>
                                            </p:txEl>
                                          </p:spTgt>
                                        </p:tgtEl>
                                        <p:attrNameLst>
                                          <p:attrName>style.visibility</p:attrName>
                                        </p:attrNameLst>
                                      </p:cBhvr>
                                      <p:to>
                                        <p:strVal val="visible"/>
                                      </p:to>
                                    </p:set>
                                  </p:childTnLst>
                                </p:cTn>
                              </p:par>
                            </p:childTnLst>
                          </p:cTn>
                        </p:par>
                      </p:childTnLst>
                    </p:cTn>
                  </p:par>
                  <p:par>
                    <p:cTn id="1127" fill="hold">
                      <p:stCondLst>
                        <p:cond delay="indefinite"/>
                      </p:stCondLst>
                      <p:childTnLst>
                        <p:par>
                          <p:cTn id="1128" fill="hold">
                            <p:stCondLst>
                              <p:cond delay="0"/>
                            </p:stCondLst>
                            <p:childTnLst>
                              <p:par>
                                <p:cTn id="1129" nodeType="clickEffect" fill="hold" presetClass="entr" presetID="1">
                                  <p:stCondLst>
                                    <p:cond delay="0"/>
                                  </p:stCondLst>
                                  <p:childTnLst>
                                    <p:set>
                                      <p:cBhvr>
                                        <p:cTn id="1130" dur="1" fill="hold">
                                          <p:stCondLst>
                                            <p:cond delay="0"/>
                                          </p:stCondLst>
                                        </p:cTn>
                                        <p:tgtEl>
                                          <p:spTgt spid="619">
                                            <p:txEl>
                                              <p:pRg st="3" end="3"/>
                                            </p:txEl>
                                          </p:spTgt>
                                        </p:tgtEl>
                                        <p:attrNameLst>
                                          <p:attrName>style.visibility</p:attrName>
                                        </p:attrNameLst>
                                      </p:cBhvr>
                                      <p:to>
                                        <p:strVal val="visible"/>
                                      </p:to>
                                    </p:set>
                                  </p:childTnLst>
                                </p:cTn>
                              </p:par>
                            </p:childTnLst>
                          </p:cTn>
                        </p:par>
                      </p:childTnLst>
                    </p:cTn>
                  </p:par>
                  <p:par>
                    <p:cTn id="1131" fill="hold">
                      <p:stCondLst>
                        <p:cond delay="indefinite"/>
                      </p:stCondLst>
                      <p:childTnLst>
                        <p:par>
                          <p:cTn id="1132" fill="hold">
                            <p:stCondLst>
                              <p:cond delay="0"/>
                            </p:stCondLst>
                            <p:childTnLst>
                              <p:par>
                                <p:cTn id="1133" nodeType="clickEffect" fill="hold" presetClass="entr" presetID="1">
                                  <p:stCondLst>
                                    <p:cond delay="0"/>
                                  </p:stCondLst>
                                  <p:childTnLst>
                                    <p:set>
                                      <p:cBhvr>
                                        <p:cTn id="1134" dur="1" fill="hold">
                                          <p:stCondLst>
                                            <p:cond delay="0"/>
                                          </p:stCondLst>
                                        </p:cTn>
                                        <p:tgtEl>
                                          <p:spTgt spid="619">
                                            <p:txEl>
                                              <p:pRg st="4" end="4"/>
                                            </p:txEl>
                                          </p:spTgt>
                                        </p:tgtEl>
                                        <p:attrNameLst>
                                          <p:attrName>style.visibility</p:attrName>
                                        </p:attrNameLst>
                                      </p:cBhvr>
                                      <p:to>
                                        <p:strVal val="visible"/>
                                      </p:to>
                                    </p:set>
                                  </p:childTnLst>
                                </p:cTn>
                              </p:par>
                            </p:childTnLst>
                          </p:cTn>
                        </p:par>
                      </p:childTnLst>
                    </p:cTn>
                  </p:par>
                  <p:par>
                    <p:cTn id="1135" fill="hold">
                      <p:stCondLst>
                        <p:cond delay="indefinite"/>
                      </p:stCondLst>
                      <p:childTnLst>
                        <p:par>
                          <p:cTn id="1136" fill="hold">
                            <p:stCondLst>
                              <p:cond delay="0"/>
                            </p:stCondLst>
                            <p:childTnLst>
                              <p:par>
                                <p:cTn id="1137" nodeType="clickEffect" fill="hold" presetClass="entr" presetID="1">
                                  <p:stCondLst>
                                    <p:cond delay="0"/>
                                  </p:stCondLst>
                                  <p:childTnLst>
                                    <p:set>
                                      <p:cBhvr>
                                        <p:cTn id="1138" dur="1" fill="hold">
                                          <p:stCondLst>
                                            <p:cond delay="0"/>
                                          </p:stCondLst>
                                        </p:cTn>
                                        <p:tgtEl>
                                          <p:spTgt spid="61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 and Reference</a:t>
            </a:r>
            <a:endParaRPr b="0" lang="en-US" sz="2400" spc="-1" strike="noStrike">
              <a:latin typeface="Arial"/>
            </a:endParaRPr>
          </a:p>
        </p:txBody>
      </p:sp>
      <p:sp>
        <p:nvSpPr>
          <p:cNvPr id="622" name="PlaceHolder 2"/>
          <p:cNvSpPr>
            <a:spLocks noGrp="1"/>
          </p:cNvSpPr>
          <p:nvPr>
            <p:ph/>
          </p:nvPr>
        </p:nvSpPr>
        <p:spPr>
          <a:xfrm>
            <a:off x="630000" y="1126080"/>
            <a:ext cx="7882560" cy="3165840"/>
          </a:xfrm>
          <a:prstGeom prst="rect">
            <a:avLst/>
          </a:prstGeom>
          <a:noFill/>
          <a:ln w="0">
            <a:noFill/>
          </a:ln>
        </p:spPr>
        <p:txBody>
          <a:bodyPr lIns="0" rIns="68400" tIns="35280" bIns="34200" anchor="t">
            <a:noAutofit/>
          </a:bodyPr>
          <a:p>
            <a:pPr marL="3430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Attributes of a data source</a:t>
            </a:r>
            <a:endParaRPr b="0" lang="en-US" sz="1700" spc="-1" strike="noStrike">
              <a:latin typeface="Arial"/>
            </a:endParaRPr>
          </a:p>
          <a:p>
            <a:pPr lvl="1" marL="685800" indent="-272880">
              <a:lnSpc>
                <a:spcPct val="115000"/>
              </a:lnSpc>
              <a:buClr>
                <a:srgbClr val="000000"/>
              </a:buClr>
              <a:buFont typeface="Consolas"/>
              <a:buChar char="○"/>
            </a:pPr>
            <a:r>
              <a:rPr b="1" lang="en-US" sz="1700" spc="-1" strike="noStrike">
                <a:solidFill>
                  <a:srgbClr val="000000"/>
                </a:solidFill>
                <a:latin typeface="Consolas"/>
                <a:ea typeface="Consolas"/>
              </a:rPr>
              <a:t>data.TYPE.NAME.ATTRIBUTE</a:t>
            </a:r>
            <a:endParaRPr b="0" lang="en-US" sz="1700" spc="-1" strike="noStrike">
              <a:latin typeface="Arial"/>
            </a:endParaRPr>
          </a:p>
          <a:p>
            <a:pPr lvl="1" marL="685800" indent="-272880">
              <a:lnSpc>
                <a:spcPct val="115000"/>
              </a:lnSpc>
              <a:buClr>
                <a:srgbClr val="000000"/>
              </a:buClr>
              <a:buFont typeface="Courier"/>
              <a:buChar char="○"/>
            </a:pPr>
            <a:r>
              <a:rPr b="1" lang="en-US" sz="1700" spc="-1" strike="noStrike">
                <a:solidFill>
                  <a:srgbClr val="000000"/>
                </a:solidFill>
                <a:latin typeface="Consolas"/>
                <a:ea typeface="Consolas"/>
              </a:rPr>
              <a:t>data.aws_ami.ubuntu.id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Interpolate </a:t>
            </a:r>
            <a:r>
              <a:rPr b="1" lang="en-US" sz="1700" spc="-1" strike="noStrike">
                <a:solidFill>
                  <a:srgbClr val="000000"/>
                </a:solidFill>
                <a:latin typeface="Consolas"/>
                <a:ea typeface="Consolas"/>
              </a:rPr>
              <a:t>id</a:t>
            </a:r>
            <a:r>
              <a:rPr b="0" lang="en-US" sz="1700" spc="-1" strike="noStrike">
                <a:solidFill>
                  <a:srgbClr val="000000"/>
                </a:solidFill>
                <a:latin typeface="Helvetica Neue Light"/>
                <a:ea typeface="Helvetica Neue Light"/>
              </a:rPr>
              <a:t> attribute from the </a:t>
            </a:r>
            <a:r>
              <a:rPr b="1" lang="en-US" sz="1700" spc="-1" strike="noStrike">
                <a:solidFill>
                  <a:srgbClr val="000000"/>
                </a:solidFill>
                <a:latin typeface="Consolas"/>
                <a:ea typeface="Consolas"/>
              </a:rPr>
              <a:t>aws_ami</a:t>
            </a:r>
            <a:r>
              <a:rPr b="0" lang="en-US" sz="1700" spc="-1" strike="noStrike">
                <a:solidFill>
                  <a:srgbClr val="000000"/>
                </a:solidFill>
                <a:latin typeface="Helvetica Neue Light"/>
                <a:ea typeface="Helvetica Neue Light"/>
              </a:rPr>
              <a:t> data source </a:t>
            </a:r>
            <a:r>
              <a:rPr b="1" lang="en-US" sz="1700" spc="-1" strike="noStrike">
                <a:solidFill>
                  <a:srgbClr val="000000"/>
                </a:solidFill>
                <a:latin typeface="Consolas"/>
                <a:ea typeface="Consolas"/>
              </a:rPr>
              <a:t>ubuntu</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If data source has a </a:t>
            </a:r>
            <a:r>
              <a:rPr b="1" lang="en-US" sz="1700" spc="-1" strike="noStrike">
                <a:solidFill>
                  <a:srgbClr val="000000"/>
                </a:solidFill>
                <a:latin typeface="Consolas"/>
                <a:ea typeface="Consolas"/>
              </a:rPr>
              <a:t>count</a:t>
            </a:r>
            <a:r>
              <a:rPr b="0" lang="en-US" sz="1700" spc="-1" strike="noStrike">
                <a:solidFill>
                  <a:srgbClr val="000000"/>
                </a:solidFill>
                <a:latin typeface="Helvetica Neue Light"/>
                <a:ea typeface="Helvetica Neue Light"/>
              </a:rPr>
              <a:t> attribute set, access individual attributes with a zero-based index, e.g., </a:t>
            </a:r>
            <a:r>
              <a:rPr b="1" lang="en-US" sz="1700" spc="-1" strike="noStrike">
                <a:solidFill>
                  <a:srgbClr val="000000"/>
                </a:solidFill>
                <a:latin typeface="Consolas"/>
                <a:ea typeface="Consolas"/>
              </a:rPr>
              <a:t>data.aws_subnet.example[0].cidr_block</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Or use the splat syntax to get a list of all the attributes: </a:t>
            </a:r>
            <a:r>
              <a:rPr b="1" lang="en-US" sz="1700" spc="-1" strike="noStrike">
                <a:solidFill>
                  <a:srgbClr val="000000"/>
                </a:solidFill>
                <a:latin typeface="Consolas"/>
                <a:ea typeface="Consolas"/>
              </a:rPr>
              <a:t>data.aws_subnet.example[*].cidr_block</a:t>
            </a:r>
            <a:endParaRPr b="0" lang="en-US" sz="1700" spc="-1" strike="noStrike">
              <a:latin typeface="Arial"/>
            </a:endParaRPr>
          </a:p>
          <a:p>
            <a:pPr marL="685800">
              <a:lnSpc>
                <a:spcPct val="115000"/>
              </a:lnSpc>
              <a:tabLst>
                <a:tab algn="l" pos="0"/>
              </a:tabLst>
            </a:pPr>
            <a:endParaRPr b="0" lang="en-US" sz="1700" spc="-1" strike="noStrike">
              <a:latin typeface="Arial"/>
            </a:endParaRPr>
          </a:p>
        </p:txBody>
      </p:sp>
      <p:sp>
        <p:nvSpPr>
          <p:cNvPr id="623"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3F081431-C7A8-4F25-8B59-34F2E044DDD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39" dur="indefinite" restart="never" nodeType="tmRoot">
          <p:childTnLst>
            <p:seq>
              <p:cTn id="1140" dur="indefinite" nodeType="mainSeq">
                <p:childTnLst>
                  <p:par>
                    <p:cTn id="1141" fill="hold">
                      <p:stCondLst>
                        <p:cond delay="indefinite"/>
                      </p:stCondLst>
                      <p:childTnLst>
                        <p:par>
                          <p:cTn id="1142" fill="hold">
                            <p:stCondLst>
                              <p:cond delay="0"/>
                            </p:stCondLst>
                            <p:childTnLst>
                              <p:par>
                                <p:cTn id="1143" nodeType="clickEffect" fill="hold" presetClass="entr" presetID="1">
                                  <p:stCondLst>
                                    <p:cond delay="0"/>
                                  </p:stCondLst>
                                  <p:childTnLst>
                                    <p:set>
                                      <p:cBhvr>
                                        <p:cTn id="1144" dur="1" fill="hold">
                                          <p:stCondLst>
                                            <p:cond delay="0"/>
                                          </p:stCondLst>
                                        </p:cTn>
                                        <p:tgtEl>
                                          <p:spTgt spid="622">
                                            <p:txEl>
                                              <p:pRg st="0" end="0"/>
                                            </p:txEl>
                                          </p:spTgt>
                                        </p:tgtEl>
                                        <p:attrNameLst>
                                          <p:attrName>style.visibility</p:attrName>
                                        </p:attrNameLst>
                                      </p:cBhvr>
                                      <p:to>
                                        <p:strVal val="visible"/>
                                      </p:to>
                                    </p:set>
                                  </p:childTnLst>
                                </p:cTn>
                              </p:par>
                            </p:childTnLst>
                          </p:cTn>
                        </p:par>
                      </p:childTnLst>
                    </p:cTn>
                  </p:par>
                  <p:par>
                    <p:cTn id="1145" fill="hold">
                      <p:stCondLst>
                        <p:cond delay="indefinite"/>
                      </p:stCondLst>
                      <p:childTnLst>
                        <p:par>
                          <p:cTn id="1146" fill="hold">
                            <p:stCondLst>
                              <p:cond delay="0"/>
                            </p:stCondLst>
                            <p:childTnLst>
                              <p:par>
                                <p:cTn id="1147" nodeType="clickEffect" fill="hold" presetClass="entr" presetID="1">
                                  <p:stCondLst>
                                    <p:cond delay="0"/>
                                  </p:stCondLst>
                                  <p:childTnLst>
                                    <p:set>
                                      <p:cBhvr>
                                        <p:cTn id="1148"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1149" fill="hold">
                      <p:stCondLst>
                        <p:cond delay="indefinite"/>
                      </p:stCondLst>
                      <p:childTnLst>
                        <p:par>
                          <p:cTn id="1150" fill="hold">
                            <p:stCondLst>
                              <p:cond delay="0"/>
                            </p:stCondLst>
                            <p:childTnLst>
                              <p:par>
                                <p:cTn id="1151" nodeType="clickEffect" fill="hold" presetClass="entr" presetID="1">
                                  <p:stCondLst>
                                    <p:cond delay="0"/>
                                  </p:stCondLst>
                                  <p:childTnLst>
                                    <p:set>
                                      <p:cBhvr>
                                        <p:cTn id="1152"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153" fill="hold">
                      <p:stCondLst>
                        <p:cond delay="indefinite"/>
                      </p:stCondLst>
                      <p:childTnLst>
                        <p:par>
                          <p:cTn id="1154" fill="hold">
                            <p:stCondLst>
                              <p:cond delay="0"/>
                            </p:stCondLst>
                            <p:childTnLst>
                              <p:par>
                                <p:cTn id="1155" nodeType="clickEffect" fill="hold" presetClass="entr" presetID="1">
                                  <p:stCondLst>
                                    <p:cond delay="0"/>
                                  </p:stCondLst>
                                  <p:childTnLst>
                                    <p:set>
                                      <p:cBhvr>
                                        <p:cTn id="1156"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157" fill="hold">
                      <p:stCondLst>
                        <p:cond delay="indefinite"/>
                      </p:stCondLst>
                      <p:childTnLst>
                        <p:par>
                          <p:cTn id="1158" fill="hold">
                            <p:stCondLst>
                              <p:cond delay="0"/>
                            </p:stCondLst>
                            <p:childTnLst>
                              <p:par>
                                <p:cTn id="1159" nodeType="clickEffect" fill="hold" presetClass="entr" presetID="1">
                                  <p:stCondLst>
                                    <p:cond delay="0"/>
                                  </p:stCondLst>
                                  <p:childTnLst>
                                    <p:set>
                                      <p:cBhvr>
                                        <p:cTn id="1160"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1161" fill="hold">
                      <p:stCondLst>
                        <p:cond delay="indefinite"/>
                      </p:stCondLst>
                      <p:childTnLst>
                        <p:par>
                          <p:cTn id="1162" fill="hold">
                            <p:stCondLst>
                              <p:cond delay="0"/>
                            </p:stCondLst>
                            <p:childTnLst>
                              <p:par>
                                <p:cTn id="1163" nodeType="clickEffect" fill="hold" presetClass="entr" presetID="1">
                                  <p:stCondLst>
                                    <p:cond delay="0"/>
                                  </p:stCondLst>
                                  <p:childTnLst>
                                    <p:set>
                                      <p:cBhvr>
                                        <p:cTn id="1164"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714240" y="24300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Schedule</a:t>
            </a:r>
            <a:endParaRPr b="0" lang="en-US" sz="2400" spc="-1" strike="noStrike">
              <a:latin typeface="Arial"/>
            </a:endParaRPr>
          </a:p>
        </p:txBody>
      </p:sp>
      <p:sp>
        <p:nvSpPr>
          <p:cNvPr id="357" name="PlaceHolder 2"/>
          <p:cNvSpPr>
            <a:spLocks noGrp="1"/>
          </p:cNvSpPr>
          <p:nvPr>
            <p:ph/>
          </p:nvPr>
        </p:nvSpPr>
        <p:spPr>
          <a:xfrm>
            <a:off x="621000" y="1134000"/>
            <a:ext cx="7882560" cy="3508560"/>
          </a:xfrm>
          <a:prstGeom prst="rect">
            <a:avLst/>
          </a:prstGeom>
          <a:noFill/>
          <a:ln w="0">
            <a:noFill/>
          </a:ln>
        </p:spPr>
        <p:txBody>
          <a:bodyPr lIns="67680" rIns="68400" tIns="35280" bIns="34200" anchor="t">
            <a:noAutofit/>
          </a:bodyPr>
          <a:p>
            <a:pPr marL="34308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Course runs 9:00am – 4:00pm Pacific time</a:t>
            </a:r>
            <a:endParaRPr b="0" lang="en-US" sz="2400" spc="-1" strike="noStrike">
              <a:latin typeface="Arial"/>
            </a:endParaRPr>
          </a:p>
          <a:p>
            <a:pPr lvl="1" marL="68580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Lunch break from 12-1 Pacific time</a:t>
            </a:r>
            <a:endParaRPr b="0" lang="en-US" sz="2400" spc="-1" strike="noStrike">
              <a:latin typeface="Arial"/>
            </a:endParaRPr>
          </a:p>
          <a:p>
            <a:pPr lvl="1" marL="68580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10-15 min. breaks as needed</a:t>
            </a:r>
            <a:endParaRPr b="0" lang="en-US" sz="2400" spc="-1" strike="noStrike">
              <a:latin typeface="Arial"/>
            </a:endParaRPr>
          </a:p>
        </p:txBody>
      </p:sp>
      <p:sp>
        <p:nvSpPr>
          <p:cNvPr id="358" name="PlaceHolder 3"/>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C5D4FFEB-D4B4-41FD-B97E-408859F6F0E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 and Reference (cont’d) </a:t>
            </a:r>
            <a:endParaRPr b="0" lang="en-US" sz="2400" spc="-1" strike="noStrike">
              <a:latin typeface="Arial"/>
            </a:endParaRPr>
          </a:p>
        </p:txBody>
      </p:sp>
      <p:sp>
        <p:nvSpPr>
          <p:cNvPr id="625" name="PlaceHolder 2"/>
          <p:cNvSpPr>
            <a:spLocks noGrp="1"/>
          </p:cNvSpPr>
          <p:nvPr>
            <p:ph/>
          </p:nvPr>
        </p:nvSpPr>
        <p:spPr>
          <a:xfrm>
            <a:off x="630000" y="1230480"/>
            <a:ext cx="7882560" cy="316584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Referencing values output from another module</a:t>
            </a:r>
            <a:endParaRPr b="0" lang="en-US" sz="18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module.MODULE_NAME.MODULE_OUTPUT_NAME</a:t>
            </a:r>
            <a:endParaRPr b="0" lang="en-US" sz="1800" spc="-1" strike="noStrike">
              <a:latin typeface="Arial"/>
            </a:endParaRPr>
          </a:p>
        </p:txBody>
      </p:sp>
      <p:sp>
        <p:nvSpPr>
          <p:cNvPr id="626"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F2F86E20-FBB6-4A88-BCD8-05EFB601D08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 Example w/Conditional</a:t>
            </a:r>
            <a:endParaRPr b="0" lang="en-US" sz="2400" spc="-1" strike="noStrike">
              <a:latin typeface="Arial"/>
            </a:endParaRPr>
          </a:p>
        </p:txBody>
      </p:sp>
      <p:sp>
        <p:nvSpPr>
          <p:cNvPr id="628"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38B62C82-09AF-4B07-BECA-F2475F88874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29" name="PlaceHolder 3"/>
          <p:cNvSpPr>
            <a:spLocks noGrp="1"/>
          </p:cNvSpPr>
          <p:nvPr>
            <p:ph/>
          </p:nvPr>
        </p:nvSpPr>
        <p:spPr>
          <a:xfrm>
            <a:off x="0" y="924120"/>
            <a:ext cx="9142560" cy="397764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var.</a:t>
            </a:r>
            <a:r>
              <a:rPr b="1" lang="en-US" sz="2000" spc="-1" strike="noStrike">
                <a:solidFill>
                  <a:srgbClr val="8e7cc3"/>
                </a:solidFill>
                <a:latin typeface="Courier New"/>
                <a:ea typeface="Courier New"/>
              </a:rPr>
              <a:t>ami</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var.</a:t>
            </a:r>
            <a:r>
              <a:rPr b="1" lang="en-US" sz="2000" spc="-1" strike="noStrike">
                <a:solidFill>
                  <a:srgbClr val="8e7cc3"/>
                </a:solidFill>
                <a:latin typeface="Courier New"/>
                <a:ea typeface="Courier New"/>
              </a:rPr>
              <a:t>instance_type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var.</a:t>
            </a:r>
            <a:r>
              <a:rPr b="1" lang="en-US" sz="2000" spc="-1" strike="noStrike">
                <a:solidFill>
                  <a:srgbClr val="8e7cc3"/>
                </a:solidFill>
                <a:latin typeface="Courier New"/>
                <a:ea typeface="Courier New"/>
              </a:rPr>
              <a:t>env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“production”</a:t>
            </a:r>
            <a:r>
              <a:rPr b="1" lang="en-US" sz="2000" spc="-1" strike="noStrike">
                <a:solidFill>
                  <a:srgbClr val="8e7cc3"/>
                </a:solidFill>
                <a:latin typeface="Courier New"/>
                <a:ea typeface="Courier New"/>
              </a:rPr>
              <a:t>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“production-web”</a:t>
            </a:r>
            <a:r>
              <a:rPr b="1" lang="en-US" sz="2000" spc="-1" strike="noStrike">
                <a:solidFill>
                  <a:srgbClr val="8e7cc3"/>
                </a:solidFill>
                <a:latin typeface="Courier New"/>
                <a:ea typeface="Courier New"/>
              </a:rPr>
              <a:t>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“staging-web”</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1800" spc="-1" strike="noStrike">
                <a:solidFill>
                  <a:srgbClr val="233445"/>
                </a:solidFill>
                <a:latin typeface="Helvetica Neue"/>
                <a:ea typeface="Helvetica Neue"/>
              </a:rPr>
              <a:t>Exercise 8: Understanding &amp; Manipulating Data/Variables</a:t>
            </a:r>
            <a:endParaRPr b="0" lang="en-US" sz="1800" spc="-1" strike="noStrike">
              <a:latin typeface="Arial"/>
            </a:endParaRPr>
          </a:p>
        </p:txBody>
      </p:sp>
      <p:sp>
        <p:nvSpPr>
          <p:cNvPr id="631" name="PlaceHolder 2"/>
          <p:cNvSpPr>
            <a:spLocks noGrp="1"/>
          </p:cNvSpPr>
          <p:nvPr>
            <p:ph/>
          </p:nvPr>
        </p:nvSpPr>
        <p:spPr>
          <a:xfrm>
            <a:off x="626760" y="1111320"/>
            <a:ext cx="7882560" cy="350856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8</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32"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E0ED3EA2-4DB7-4631-9E9C-30D952351BC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Keeping Terraform in Sync with Infra</a:t>
            </a:r>
            <a:endParaRPr b="0" lang="en-US" sz="2400" spc="-1" strike="noStrike">
              <a:latin typeface="Arial"/>
            </a:endParaRPr>
          </a:p>
        </p:txBody>
      </p:sp>
      <p:sp>
        <p:nvSpPr>
          <p:cNvPr id="634" name="PlaceHolder 2"/>
          <p:cNvSpPr>
            <a:spLocks noGrp="1"/>
          </p:cNvSpPr>
          <p:nvPr>
            <p:ph/>
          </p:nvPr>
        </p:nvSpPr>
        <p:spPr>
          <a:xfrm>
            <a:off x="630000" y="1113840"/>
            <a:ext cx="7882560" cy="345888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Configuration drift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Things change!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can bring those things back in line naturally</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plan</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When executing a plan, Terraform can output machine readable syntax (exit codes) that can be used to monitor for manual infra changes</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apply</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Thanks to Terraform’s idempotency, corrections are natural and easy</a:t>
            </a:r>
            <a:endParaRPr b="0" lang="en-US" sz="1800" spc="-1" strike="noStrike">
              <a:latin typeface="Arial"/>
            </a:endParaRPr>
          </a:p>
        </p:txBody>
      </p:sp>
      <p:sp>
        <p:nvSpPr>
          <p:cNvPr id="635"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A16B96C2-4534-4172-B204-F38F1FB9C7F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65" dur="indefinite" restart="never" nodeType="tmRoot">
          <p:childTnLst>
            <p:seq>
              <p:cTn id="1166" dur="indefinite" nodeType="mainSeq">
                <p:childTnLst>
                  <p:par>
                    <p:cTn id="1167" fill="hold">
                      <p:stCondLst>
                        <p:cond delay="indefinite"/>
                      </p:stCondLst>
                      <p:childTnLst>
                        <p:par>
                          <p:cTn id="1168" fill="hold">
                            <p:stCondLst>
                              <p:cond delay="0"/>
                            </p:stCondLst>
                            <p:childTnLst>
                              <p:par>
                                <p:cTn id="1169" nodeType="clickEffect" fill="hold" presetClass="entr" presetID="1">
                                  <p:stCondLst>
                                    <p:cond delay="0"/>
                                  </p:stCondLst>
                                  <p:childTnLst>
                                    <p:set>
                                      <p:cBhvr>
                                        <p:cTn id="1170" dur="1" fill="hold">
                                          <p:stCondLst>
                                            <p:cond delay="0"/>
                                          </p:stCondLst>
                                        </p:cTn>
                                        <p:tgtEl>
                                          <p:spTgt spid="634">
                                            <p:txEl>
                                              <p:pRg st="0" end="0"/>
                                            </p:txEl>
                                          </p:spTgt>
                                        </p:tgtEl>
                                        <p:attrNameLst>
                                          <p:attrName>style.visibility</p:attrName>
                                        </p:attrNameLst>
                                      </p:cBhvr>
                                      <p:to>
                                        <p:strVal val="visible"/>
                                      </p:to>
                                    </p:set>
                                  </p:childTnLst>
                                </p:cTn>
                              </p:par>
                            </p:childTnLst>
                          </p:cTn>
                        </p:par>
                      </p:childTnLst>
                    </p:cTn>
                  </p:par>
                  <p:par>
                    <p:cTn id="1171" fill="hold">
                      <p:stCondLst>
                        <p:cond delay="indefinite"/>
                      </p:stCondLst>
                      <p:childTnLst>
                        <p:par>
                          <p:cTn id="1172" fill="hold">
                            <p:stCondLst>
                              <p:cond delay="0"/>
                            </p:stCondLst>
                            <p:childTnLst>
                              <p:par>
                                <p:cTn id="1173" nodeType="clickEffect" fill="hold" presetClass="entr" presetID="1">
                                  <p:stCondLst>
                                    <p:cond delay="0"/>
                                  </p:stCondLst>
                                  <p:childTnLst>
                                    <p:set>
                                      <p:cBhvr>
                                        <p:cTn id="1174" dur="1" fill="hold">
                                          <p:stCondLst>
                                            <p:cond delay="0"/>
                                          </p:stCondLst>
                                        </p:cTn>
                                        <p:tgtEl>
                                          <p:spTgt spid="634">
                                            <p:txEl>
                                              <p:pRg st="1" end="1"/>
                                            </p:txEl>
                                          </p:spTgt>
                                        </p:tgtEl>
                                        <p:attrNameLst>
                                          <p:attrName>style.visibility</p:attrName>
                                        </p:attrNameLst>
                                      </p:cBhvr>
                                      <p:to>
                                        <p:strVal val="visible"/>
                                      </p:to>
                                    </p:set>
                                  </p:childTnLst>
                                </p:cTn>
                              </p:par>
                            </p:childTnLst>
                          </p:cTn>
                        </p:par>
                      </p:childTnLst>
                    </p:cTn>
                  </p:par>
                  <p:par>
                    <p:cTn id="1175" fill="hold">
                      <p:stCondLst>
                        <p:cond delay="indefinite"/>
                      </p:stCondLst>
                      <p:childTnLst>
                        <p:par>
                          <p:cTn id="1176" fill="hold">
                            <p:stCondLst>
                              <p:cond delay="0"/>
                            </p:stCondLst>
                            <p:childTnLst>
                              <p:par>
                                <p:cTn id="1177" nodeType="clickEffect" fill="hold" presetClass="entr" presetID="1">
                                  <p:stCondLst>
                                    <p:cond delay="0"/>
                                  </p:stCondLst>
                                  <p:childTnLst>
                                    <p:set>
                                      <p:cBhvr>
                                        <p:cTn id="1178" dur="1" fill="hold">
                                          <p:stCondLst>
                                            <p:cond delay="0"/>
                                          </p:stCondLst>
                                        </p:cTn>
                                        <p:tgtEl>
                                          <p:spTgt spid="634">
                                            <p:txEl>
                                              <p:pRg st="2" end="2"/>
                                            </p:txEl>
                                          </p:spTgt>
                                        </p:tgtEl>
                                        <p:attrNameLst>
                                          <p:attrName>style.visibility</p:attrName>
                                        </p:attrNameLst>
                                      </p:cBhvr>
                                      <p:to>
                                        <p:strVal val="visible"/>
                                      </p:to>
                                    </p:set>
                                  </p:childTnLst>
                                </p:cTn>
                              </p:par>
                            </p:childTnLst>
                          </p:cTn>
                        </p:par>
                      </p:childTnLst>
                    </p:cTn>
                  </p:par>
                  <p:par>
                    <p:cTn id="1179" fill="hold">
                      <p:stCondLst>
                        <p:cond delay="indefinite"/>
                      </p:stCondLst>
                      <p:childTnLst>
                        <p:par>
                          <p:cTn id="1180" fill="hold">
                            <p:stCondLst>
                              <p:cond delay="0"/>
                            </p:stCondLst>
                            <p:childTnLst>
                              <p:par>
                                <p:cTn id="1181" nodeType="clickEffect" fill="hold" presetClass="entr" presetID="1">
                                  <p:stCondLst>
                                    <p:cond delay="0"/>
                                  </p:stCondLst>
                                  <p:childTnLst>
                                    <p:set>
                                      <p:cBhvr>
                                        <p:cTn id="1182" dur="1" fill="hold">
                                          <p:stCondLst>
                                            <p:cond delay="0"/>
                                          </p:stCondLst>
                                        </p:cTn>
                                        <p:tgtEl>
                                          <p:spTgt spid="634">
                                            <p:txEl>
                                              <p:pRg st="3" end="3"/>
                                            </p:txEl>
                                          </p:spTgt>
                                        </p:tgtEl>
                                        <p:attrNameLst>
                                          <p:attrName>style.visibility</p:attrName>
                                        </p:attrNameLst>
                                      </p:cBhvr>
                                      <p:to>
                                        <p:strVal val="visible"/>
                                      </p:to>
                                    </p:set>
                                  </p:childTnLst>
                                </p:cTn>
                              </p:par>
                            </p:childTnLst>
                          </p:cTn>
                        </p:par>
                      </p:childTnLst>
                    </p:cTn>
                  </p:par>
                  <p:par>
                    <p:cTn id="1183" fill="hold">
                      <p:stCondLst>
                        <p:cond delay="indefinite"/>
                      </p:stCondLst>
                      <p:childTnLst>
                        <p:par>
                          <p:cTn id="1184" fill="hold">
                            <p:stCondLst>
                              <p:cond delay="0"/>
                            </p:stCondLst>
                            <p:childTnLst>
                              <p:par>
                                <p:cTn id="1185" nodeType="clickEffect" fill="hold" presetClass="entr" presetID="1">
                                  <p:stCondLst>
                                    <p:cond delay="0"/>
                                  </p:stCondLst>
                                  <p:childTnLst>
                                    <p:set>
                                      <p:cBhvr>
                                        <p:cTn id="1186" dur="1" fill="hold">
                                          <p:stCondLst>
                                            <p:cond delay="0"/>
                                          </p:stCondLst>
                                        </p:cTn>
                                        <p:tgtEl>
                                          <p:spTgt spid="634">
                                            <p:txEl>
                                              <p:pRg st="4" end="4"/>
                                            </p:txEl>
                                          </p:spTgt>
                                        </p:tgtEl>
                                        <p:attrNameLst>
                                          <p:attrName>style.visibility</p:attrName>
                                        </p:attrNameLst>
                                      </p:cBhvr>
                                      <p:to>
                                        <p:strVal val="visible"/>
                                      </p:to>
                                    </p:set>
                                  </p:childTnLst>
                                </p:cTn>
                              </p:par>
                            </p:childTnLst>
                          </p:cTn>
                        </p:par>
                      </p:childTnLst>
                    </p:cTn>
                  </p:par>
                  <p:par>
                    <p:cTn id="1187" fill="hold">
                      <p:stCondLst>
                        <p:cond delay="indefinite"/>
                      </p:stCondLst>
                      <p:childTnLst>
                        <p:par>
                          <p:cTn id="1188" fill="hold">
                            <p:stCondLst>
                              <p:cond delay="0"/>
                            </p:stCondLst>
                            <p:childTnLst>
                              <p:par>
                                <p:cTn id="1189" nodeType="clickEffect" fill="hold" presetClass="entr" presetID="1">
                                  <p:stCondLst>
                                    <p:cond delay="0"/>
                                  </p:stCondLst>
                                  <p:childTnLst>
                                    <p:set>
                                      <p:cBhvr>
                                        <p:cTn id="1190" dur="1" fill="hold">
                                          <p:stCondLst>
                                            <p:cond delay="0"/>
                                          </p:stCondLst>
                                        </p:cTn>
                                        <p:tgtEl>
                                          <p:spTgt spid="634">
                                            <p:txEl>
                                              <p:pRg st="5" end="5"/>
                                            </p:txEl>
                                          </p:spTgt>
                                        </p:tgtEl>
                                        <p:attrNameLst>
                                          <p:attrName>style.visibility</p:attrName>
                                        </p:attrNameLst>
                                      </p:cBhvr>
                                      <p:to>
                                        <p:strVal val="visible"/>
                                      </p:to>
                                    </p:set>
                                  </p:childTnLst>
                                </p:cTn>
                              </p:par>
                            </p:childTnLst>
                          </p:cTn>
                        </p:par>
                      </p:childTnLst>
                    </p:cTn>
                  </p:par>
                  <p:par>
                    <p:cTn id="1191" fill="hold">
                      <p:stCondLst>
                        <p:cond delay="indefinite"/>
                      </p:stCondLst>
                      <p:childTnLst>
                        <p:par>
                          <p:cTn id="1192" fill="hold">
                            <p:stCondLst>
                              <p:cond delay="0"/>
                            </p:stCondLst>
                            <p:childTnLst>
                              <p:par>
                                <p:cTn id="1193" nodeType="clickEffect" fill="hold" presetClass="entr" presetID="1">
                                  <p:stCondLst>
                                    <p:cond delay="0"/>
                                  </p:stCondLst>
                                  <p:childTnLst>
                                    <p:set>
                                      <p:cBhvr>
                                        <p:cTn id="1194" dur="1" fill="hold">
                                          <p:stCondLst>
                                            <p:cond delay="0"/>
                                          </p:stCondLst>
                                        </p:cTn>
                                        <p:tgtEl>
                                          <p:spTgt spid="63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Keeping Terraform in Sync with Infra</a:t>
            </a:r>
            <a:endParaRPr b="0" lang="en-US" sz="2400" spc="-1" strike="noStrike">
              <a:latin typeface="Arial"/>
            </a:endParaRPr>
          </a:p>
        </p:txBody>
      </p:sp>
      <p:sp>
        <p:nvSpPr>
          <p:cNvPr id="637" name="PlaceHolder 2"/>
          <p:cNvSpPr>
            <a:spLocks noGrp="1"/>
          </p:cNvSpPr>
          <p:nvPr>
            <p:ph/>
          </p:nvPr>
        </p:nvSpPr>
        <p:spPr>
          <a:xfrm>
            <a:off x="630000" y="1345320"/>
            <a:ext cx="7882560" cy="2961360"/>
          </a:xfrm>
          <a:prstGeom prst="rect">
            <a:avLst/>
          </a:prstGeom>
          <a:noFill/>
          <a:ln w="0">
            <a:noFill/>
          </a:ln>
        </p:spPr>
        <p:txBody>
          <a:bodyPr lIns="0" rIns="68400" tIns="35280" bIns="34200" anchor="t">
            <a:noAutofit/>
          </a:bodyPr>
          <a:p>
            <a:pPr marL="343080" indent="-3110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if we want to keep the changes?</a:t>
            </a:r>
            <a:endParaRPr b="0" lang="en-US" sz="1800" spc="-1" strike="noStrike">
              <a:latin typeface="Arial"/>
            </a:endParaRPr>
          </a:p>
          <a:p>
            <a:pPr marL="343080" indent="-3110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can import them</a:t>
            </a:r>
            <a:endParaRPr b="0" lang="en-US" sz="18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Use </a:t>
            </a:r>
            <a:r>
              <a:rPr b="1" lang="en-US" sz="1700" spc="-1" strike="noStrike">
                <a:solidFill>
                  <a:srgbClr val="000000"/>
                </a:solidFill>
                <a:latin typeface="Consolas"/>
                <a:ea typeface="Consolas"/>
              </a:rPr>
              <a:t>terraform import</a:t>
            </a:r>
            <a:r>
              <a:rPr b="0" lang="en-US" sz="1700" spc="-1" strike="noStrike">
                <a:solidFill>
                  <a:srgbClr val="000000"/>
                </a:solidFill>
                <a:latin typeface="Helvetica Neue Light"/>
                <a:ea typeface="Helvetica Neue Light"/>
              </a:rPr>
              <a:t> to pull in the changes to the state</a:t>
            </a:r>
            <a:endParaRPr b="0" lang="en-US" sz="17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Must also change the Terraform config to match any changes</a:t>
            </a:r>
            <a:endParaRPr b="0" lang="en-US" sz="17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If you have a clean plan with no planned changes, you were successful</a:t>
            </a:r>
            <a:endParaRPr b="0" lang="en-US" sz="17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e.g., </a:t>
            </a:r>
            <a:endParaRPr b="0" lang="en-US" sz="1800" spc="-1" strike="noStrike">
              <a:latin typeface="Arial"/>
            </a:endParaRPr>
          </a:p>
          <a:p>
            <a:pPr marL="685800">
              <a:lnSpc>
                <a:spcPct val="115000"/>
              </a:lnSpc>
              <a:tabLst>
                <a:tab algn="l" pos="0"/>
              </a:tabLst>
            </a:pPr>
            <a:r>
              <a:rPr b="1" lang="en-US" sz="1800" spc="-1" strike="noStrike">
                <a:solidFill>
                  <a:srgbClr val="000000"/>
                </a:solidFill>
                <a:latin typeface="Consolas"/>
                <a:ea typeface="Consolas"/>
              </a:rPr>
              <a:t>terraform import aws_instance.my_instance i-abcd1234</a:t>
            </a:r>
            <a:endParaRPr b="0" lang="en-US" sz="1800" spc="-1" strike="noStrike">
              <a:latin typeface="Arial"/>
            </a:endParaRPr>
          </a:p>
        </p:txBody>
      </p:sp>
      <p:sp>
        <p:nvSpPr>
          <p:cNvPr id="638"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CA9A28BF-5CEF-40D7-9B89-FDA06492FEF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95" dur="indefinite" restart="never" nodeType="tmRoot">
          <p:childTnLst>
            <p:seq>
              <p:cTn id="1196" dur="indefinite" nodeType="mainSeq">
                <p:childTnLst>
                  <p:par>
                    <p:cTn id="1197" fill="hold">
                      <p:stCondLst>
                        <p:cond delay="indefinite"/>
                      </p:stCondLst>
                      <p:childTnLst>
                        <p:par>
                          <p:cTn id="1198" fill="hold">
                            <p:stCondLst>
                              <p:cond delay="0"/>
                            </p:stCondLst>
                            <p:childTnLst>
                              <p:par>
                                <p:cTn id="1199" nodeType="clickEffect" fill="hold" presetClass="entr" presetID="1">
                                  <p:stCondLst>
                                    <p:cond delay="0"/>
                                  </p:stCondLst>
                                  <p:childTnLst>
                                    <p:set>
                                      <p:cBhvr>
                                        <p:cTn id="1200" dur="1" fill="hold">
                                          <p:stCondLst>
                                            <p:cond delay="0"/>
                                          </p:stCondLst>
                                        </p:cTn>
                                        <p:tgtEl>
                                          <p:spTgt spid="637">
                                            <p:txEl>
                                              <p:pRg st="0" end="0"/>
                                            </p:txEl>
                                          </p:spTgt>
                                        </p:tgtEl>
                                        <p:attrNameLst>
                                          <p:attrName>style.visibility</p:attrName>
                                        </p:attrNameLst>
                                      </p:cBhvr>
                                      <p:to>
                                        <p:strVal val="visible"/>
                                      </p:to>
                                    </p:set>
                                  </p:childTnLst>
                                </p:cTn>
                              </p:par>
                            </p:childTnLst>
                          </p:cTn>
                        </p:par>
                      </p:childTnLst>
                    </p:cTn>
                  </p:par>
                  <p:par>
                    <p:cTn id="1201" fill="hold">
                      <p:stCondLst>
                        <p:cond delay="indefinite"/>
                      </p:stCondLst>
                      <p:childTnLst>
                        <p:par>
                          <p:cTn id="1202" fill="hold">
                            <p:stCondLst>
                              <p:cond delay="0"/>
                            </p:stCondLst>
                            <p:childTnLst>
                              <p:par>
                                <p:cTn id="1203" nodeType="clickEffect" fill="hold" presetClass="entr" presetID="1">
                                  <p:stCondLst>
                                    <p:cond delay="0"/>
                                  </p:stCondLst>
                                  <p:childTnLst>
                                    <p:set>
                                      <p:cBhvr>
                                        <p:cTn id="1204" dur="1" fill="hold">
                                          <p:stCondLst>
                                            <p:cond delay="0"/>
                                          </p:stCondLst>
                                        </p:cTn>
                                        <p:tgtEl>
                                          <p:spTgt spid="637">
                                            <p:txEl>
                                              <p:pRg st="1" end="1"/>
                                            </p:txEl>
                                          </p:spTgt>
                                        </p:tgtEl>
                                        <p:attrNameLst>
                                          <p:attrName>style.visibility</p:attrName>
                                        </p:attrNameLst>
                                      </p:cBhvr>
                                      <p:to>
                                        <p:strVal val="visible"/>
                                      </p:to>
                                    </p:set>
                                  </p:childTnLst>
                                </p:cTn>
                              </p:par>
                            </p:childTnLst>
                          </p:cTn>
                        </p:par>
                      </p:childTnLst>
                    </p:cTn>
                  </p:par>
                  <p:par>
                    <p:cTn id="1205" fill="hold">
                      <p:stCondLst>
                        <p:cond delay="indefinite"/>
                      </p:stCondLst>
                      <p:childTnLst>
                        <p:par>
                          <p:cTn id="1206" fill="hold">
                            <p:stCondLst>
                              <p:cond delay="0"/>
                            </p:stCondLst>
                            <p:childTnLst>
                              <p:par>
                                <p:cTn id="1207" nodeType="clickEffect" fill="hold" presetClass="entr" presetID="1">
                                  <p:stCondLst>
                                    <p:cond delay="0"/>
                                  </p:stCondLst>
                                  <p:childTnLst>
                                    <p:set>
                                      <p:cBhvr>
                                        <p:cTn id="1208" dur="1" fill="hold">
                                          <p:stCondLst>
                                            <p:cond delay="0"/>
                                          </p:stCondLst>
                                        </p:cTn>
                                        <p:tgtEl>
                                          <p:spTgt spid="637">
                                            <p:txEl>
                                              <p:pRg st="2" end="2"/>
                                            </p:txEl>
                                          </p:spTgt>
                                        </p:tgtEl>
                                        <p:attrNameLst>
                                          <p:attrName>style.visibility</p:attrName>
                                        </p:attrNameLst>
                                      </p:cBhvr>
                                      <p:to>
                                        <p:strVal val="visible"/>
                                      </p:to>
                                    </p:set>
                                  </p:childTnLst>
                                </p:cTn>
                              </p:par>
                            </p:childTnLst>
                          </p:cTn>
                        </p:par>
                      </p:childTnLst>
                    </p:cTn>
                  </p:par>
                  <p:par>
                    <p:cTn id="1209" fill="hold">
                      <p:stCondLst>
                        <p:cond delay="indefinite"/>
                      </p:stCondLst>
                      <p:childTnLst>
                        <p:par>
                          <p:cTn id="1210" fill="hold">
                            <p:stCondLst>
                              <p:cond delay="0"/>
                            </p:stCondLst>
                            <p:childTnLst>
                              <p:par>
                                <p:cTn id="1211" nodeType="clickEffect" fill="hold" presetClass="entr" presetID="1">
                                  <p:stCondLst>
                                    <p:cond delay="0"/>
                                  </p:stCondLst>
                                  <p:childTnLst>
                                    <p:set>
                                      <p:cBhvr>
                                        <p:cTn id="1212" dur="1" fill="hold">
                                          <p:stCondLst>
                                            <p:cond delay="0"/>
                                          </p:stCondLst>
                                        </p:cTn>
                                        <p:tgtEl>
                                          <p:spTgt spid="637">
                                            <p:txEl>
                                              <p:pRg st="3" end="3"/>
                                            </p:txEl>
                                          </p:spTgt>
                                        </p:tgtEl>
                                        <p:attrNameLst>
                                          <p:attrName>style.visibility</p:attrName>
                                        </p:attrNameLst>
                                      </p:cBhvr>
                                      <p:to>
                                        <p:strVal val="visible"/>
                                      </p:to>
                                    </p:set>
                                  </p:childTnLst>
                                </p:cTn>
                              </p:par>
                            </p:childTnLst>
                          </p:cTn>
                        </p:par>
                      </p:childTnLst>
                    </p:cTn>
                  </p:par>
                  <p:par>
                    <p:cTn id="1213" fill="hold">
                      <p:stCondLst>
                        <p:cond delay="indefinite"/>
                      </p:stCondLst>
                      <p:childTnLst>
                        <p:par>
                          <p:cTn id="1214" fill="hold">
                            <p:stCondLst>
                              <p:cond delay="0"/>
                            </p:stCondLst>
                            <p:childTnLst>
                              <p:par>
                                <p:cTn id="1215" nodeType="clickEffect" fill="hold" presetClass="entr" presetID="1">
                                  <p:stCondLst>
                                    <p:cond delay="0"/>
                                  </p:stCondLst>
                                  <p:childTnLst>
                                    <p:set>
                                      <p:cBhvr>
                                        <p:cTn id="1216" dur="1" fill="hold">
                                          <p:stCondLst>
                                            <p:cond delay="0"/>
                                          </p:stCondLst>
                                        </p:cTn>
                                        <p:tgtEl>
                                          <p:spTgt spid="637">
                                            <p:txEl>
                                              <p:pRg st="4" end="4"/>
                                            </p:txEl>
                                          </p:spTgt>
                                        </p:tgtEl>
                                        <p:attrNameLst>
                                          <p:attrName>style.visibility</p:attrName>
                                        </p:attrNameLst>
                                      </p:cBhvr>
                                      <p:to>
                                        <p:strVal val="visible"/>
                                      </p:to>
                                    </p:set>
                                  </p:childTnLst>
                                </p:cTn>
                              </p:par>
                            </p:childTnLst>
                          </p:cTn>
                        </p:par>
                      </p:childTnLst>
                    </p:cTn>
                  </p:par>
                  <p:par>
                    <p:cTn id="1217" fill="hold">
                      <p:stCondLst>
                        <p:cond delay="indefinite"/>
                      </p:stCondLst>
                      <p:childTnLst>
                        <p:par>
                          <p:cTn id="1218" fill="hold">
                            <p:stCondLst>
                              <p:cond delay="0"/>
                            </p:stCondLst>
                            <p:childTnLst>
                              <p:par>
                                <p:cTn id="1219" nodeType="clickEffect" fill="hold" presetClass="entr" presetID="1">
                                  <p:stCondLst>
                                    <p:cond delay="0"/>
                                  </p:stCondLst>
                                  <p:childTnLst>
                                    <p:set>
                                      <p:cBhvr>
                                        <p:cTn id="1220" dur="1" fill="hold">
                                          <p:stCondLst>
                                            <p:cond delay="0"/>
                                          </p:stCondLst>
                                        </p:cTn>
                                        <p:tgtEl>
                                          <p:spTgt spid="637">
                                            <p:txEl>
                                              <p:pRg st="5" end="5"/>
                                            </p:txEl>
                                          </p:spTgt>
                                        </p:tgtEl>
                                        <p:attrNameLst>
                                          <p:attrName>style.visibility</p:attrName>
                                        </p:attrNameLst>
                                      </p:cBhvr>
                                      <p:to>
                                        <p:strVal val="visible"/>
                                      </p:to>
                                    </p:set>
                                  </p:childTnLst>
                                </p:cTn>
                              </p:par>
                            </p:childTnLst>
                          </p:cTn>
                        </p:par>
                      </p:childTnLst>
                    </p:cTn>
                  </p:par>
                  <p:par>
                    <p:cTn id="1221" fill="hold">
                      <p:stCondLst>
                        <p:cond delay="indefinite"/>
                      </p:stCondLst>
                      <p:childTnLst>
                        <p:par>
                          <p:cTn id="1222" fill="hold">
                            <p:stCondLst>
                              <p:cond delay="0"/>
                            </p:stCondLst>
                            <p:childTnLst>
                              <p:par>
                                <p:cTn id="1223" nodeType="clickEffect" fill="hold" presetClass="entr" presetID="1">
                                  <p:stCondLst>
                                    <p:cond delay="0"/>
                                  </p:stCondLst>
                                  <p:childTnLst>
                                    <p:set>
                                      <p:cBhvr>
                                        <p:cTn id="1224" dur="1" fill="hold">
                                          <p:stCondLst>
                                            <p:cond delay="0"/>
                                          </p:stCondLst>
                                        </p:cTn>
                                        <p:tgtEl>
                                          <p:spTgt spid="63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sldNum"/>
          </p:nvPr>
        </p:nvSpPr>
        <p:spPr>
          <a:xfrm>
            <a:off x="8505000" y="4902840"/>
            <a:ext cx="624240" cy="222480"/>
          </a:xfrm>
          <a:prstGeom prst="rect">
            <a:avLst/>
          </a:prstGeom>
          <a:noFill/>
          <a:ln w="0">
            <a:noFill/>
          </a:ln>
        </p:spPr>
        <p:txBody>
          <a:bodyPr lIns="68400" rIns="68400" tIns="34200" bIns="34200" anchor="ctr">
            <a:noAutofit/>
          </a:bodyPr>
          <a:p>
            <a:pPr algn="ctr">
              <a:lnSpc>
                <a:spcPct val="100000"/>
              </a:lnSpc>
              <a:tabLst>
                <a:tab algn="l" pos="0"/>
              </a:tabLst>
            </a:pPr>
            <a:fld id="{7E4607C7-70E4-48DF-9961-6EDCF41B0E2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40" name="Google Shape;770;p110"/>
          <p:cNvSpPr/>
          <p:nvPr/>
        </p:nvSpPr>
        <p:spPr>
          <a:xfrm>
            <a:off x="0" y="0"/>
            <a:ext cx="2305800" cy="5149080"/>
          </a:xfrm>
          <a:prstGeom prst="rect">
            <a:avLst/>
          </a:prstGeom>
          <a:solidFill>
            <a:srgbClr val="f17e3a"/>
          </a:solidFill>
          <a:ln w="0">
            <a:noFill/>
          </a:ln>
        </p:spPr>
        <p:style>
          <a:lnRef idx="0"/>
          <a:fillRef idx="0"/>
          <a:effectRef idx="0"/>
          <a:fontRef idx="minor"/>
        </p:style>
        <p:txBody>
          <a:bodyPr lIns="68400" rIns="68400" tIns="68400" bIns="68400" anchor="t">
            <a:noAutofit/>
          </a:bodyPr>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r>
              <a:rPr b="0" lang="en-US" sz="1100" spc="-1" strike="noStrike">
                <a:solidFill>
                  <a:srgbClr val="ffffff"/>
                </a:solidFill>
                <a:latin typeface="Helvetica Neue Light"/>
                <a:ea typeface="Helvetica Neue Light"/>
              </a:rPr>
              <a:t>Big picture look at</a:t>
            </a:r>
            <a:endParaRPr b="0" lang="en-US" sz="1100" spc="-1" strike="noStrike">
              <a:latin typeface="Arial"/>
            </a:endParaRPr>
          </a:p>
          <a:p>
            <a:pPr marL="63360">
              <a:lnSpc>
                <a:spcPct val="100000"/>
              </a:lnSpc>
              <a:tabLst>
                <a:tab algn="l" pos="0"/>
              </a:tabLst>
            </a:pPr>
            <a:endParaRPr b="0" lang="en-US" sz="1100" spc="-1" strike="noStrike">
              <a:latin typeface="Arial"/>
            </a:endParaRPr>
          </a:p>
          <a:p>
            <a:pPr marL="63360">
              <a:lnSpc>
                <a:spcPct val="100000"/>
              </a:lnSpc>
              <a:tabLst>
                <a:tab algn="l" pos="0"/>
              </a:tabLst>
            </a:pPr>
            <a:r>
              <a:rPr b="1" lang="en-US" sz="1800" spc="-1" strike="noStrike">
                <a:solidFill>
                  <a:srgbClr val="ffffff"/>
                </a:solidFill>
                <a:latin typeface="Helvetica Neue"/>
                <a:ea typeface="Helvetica Neue"/>
              </a:rPr>
              <a:t>Terraform Command Flow</a:t>
            </a:r>
            <a:endParaRPr b="0" lang="en-US" sz="1800" spc="-1" strike="noStrike">
              <a:latin typeface="Arial"/>
            </a:endParaRPr>
          </a:p>
        </p:txBody>
      </p:sp>
      <p:pic>
        <p:nvPicPr>
          <p:cNvPr id="641" name="Google Shape;771;p110" descr=""/>
          <p:cNvPicPr/>
          <p:nvPr/>
        </p:nvPicPr>
        <p:blipFill>
          <a:blip r:embed="rId1"/>
          <a:stretch/>
        </p:blipFill>
        <p:spPr>
          <a:xfrm>
            <a:off x="2421360" y="0"/>
            <a:ext cx="6634440" cy="514224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9: Resource Counts and Conditionals</a:t>
            </a:r>
            <a:endParaRPr b="0" lang="en-US" sz="2300" spc="-1" strike="noStrike">
              <a:latin typeface="Arial"/>
            </a:endParaRPr>
          </a:p>
        </p:txBody>
      </p:sp>
      <p:sp>
        <p:nvSpPr>
          <p:cNvPr id="643" name="PlaceHolder 2"/>
          <p:cNvSpPr>
            <a:spLocks noGrp="1"/>
          </p:cNvSpPr>
          <p:nvPr>
            <p:ph/>
          </p:nvPr>
        </p:nvSpPr>
        <p:spPr>
          <a:xfrm>
            <a:off x="626760" y="1111320"/>
            <a:ext cx="7882560" cy="350856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9</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44"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204391A7-0780-4105-B0A7-DCB20FBF20A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a:t>
            </a:r>
            <a:endParaRPr b="0" lang="en-US" sz="2300" spc="-1" strike="noStrike">
              <a:latin typeface="Arial"/>
            </a:endParaRPr>
          </a:p>
        </p:txBody>
      </p:sp>
      <p:sp>
        <p:nvSpPr>
          <p:cNvPr id="646" name="PlaceHolder 2"/>
          <p:cNvSpPr>
            <a:spLocks noGrp="1"/>
          </p:cNvSpPr>
          <p:nvPr>
            <p:ph/>
          </p:nvPr>
        </p:nvSpPr>
        <p:spPr>
          <a:xfrm>
            <a:off x="158400" y="1087200"/>
            <a:ext cx="8825760" cy="360540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Can set attributes, outputs and locals to expressions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Expressions can refer to</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Literal values or complex literal values: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true, 13,“us-west1”,[1, 2],{a:1, b:2}</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Resource or data source attributes: </a:t>
            </a:r>
            <a:r>
              <a:rPr b="1" lang="en-US" sz="1800" spc="-1" strike="noStrike">
                <a:solidFill>
                  <a:srgbClr val="000000"/>
                </a:solidFill>
                <a:latin typeface="Consolas"/>
                <a:ea typeface="Consolas"/>
              </a:rPr>
              <a:t>&lt;RESOURCE TYPE&gt;.&lt;NAME&gt;, data.&lt;DATA TYPE&gt;.&lt;NAME&gt;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Type indices: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local.list[3], local.object.attrname, local.map["keyname"]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Variables: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var.&lt;NAME&gt;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Locals: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local.&lt;NAME&gt;</a:t>
            </a:r>
            <a:endParaRPr b="0" lang="en-US" sz="1800" spc="-1" strike="noStrike">
              <a:latin typeface="Arial"/>
            </a:endParaRPr>
          </a:p>
          <a:p>
            <a:pPr marL="685800">
              <a:lnSpc>
                <a:spcPct val="115000"/>
              </a:lnSpc>
              <a:tabLst>
                <a:tab algn="l" pos="0"/>
              </a:tabLst>
            </a:pPr>
            <a:r>
              <a:rPr b="0" lang="en-US" sz="1800" spc="-1" strike="noStrike">
                <a:solidFill>
                  <a:srgbClr val="000000"/>
                </a:solidFill>
                <a:latin typeface="Helvetica Neue Light"/>
                <a:ea typeface="Helvetica Neue Light"/>
              </a:rPr>
              <a:t>…</a:t>
            </a:r>
            <a:r>
              <a:rPr b="0" lang="en-US" sz="1800" spc="-1" strike="noStrike">
                <a:solidFill>
                  <a:srgbClr val="000000"/>
                </a:solidFill>
                <a:latin typeface="Courier New"/>
                <a:ea typeface="Courier New"/>
              </a:rPr>
              <a:t>	</a:t>
            </a:r>
            <a:endParaRPr b="0" lang="en-US" sz="1800" spc="-1" strike="noStrike">
              <a:latin typeface="Arial"/>
            </a:endParaRPr>
          </a:p>
        </p:txBody>
      </p:sp>
      <p:sp>
        <p:nvSpPr>
          <p:cNvPr id="647"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B9A536B2-A1DF-4658-A4BC-DE73E18AABC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 (cont’d)</a:t>
            </a:r>
            <a:endParaRPr b="0" lang="en-US" sz="2300" spc="-1" strike="noStrike">
              <a:latin typeface="Arial"/>
            </a:endParaRPr>
          </a:p>
        </p:txBody>
      </p:sp>
      <p:sp>
        <p:nvSpPr>
          <p:cNvPr id="649" name="PlaceHolder 2"/>
          <p:cNvSpPr>
            <a:spLocks noGrp="1"/>
          </p:cNvSpPr>
          <p:nvPr>
            <p:ph/>
          </p:nvPr>
        </p:nvSpPr>
        <p:spPr>
          <a:xfrm>
            <a:off x="108360" y="1083240"/>
            <a:ext cx="8825760" cy="3643560"/>
          </a:xfrm>
          <a:prstGeom prst="rect">
            <a:avLst/>
          </a:prstGeom>
          <a:noFill/>
          <a:ln w="0">
            <a:noFill/>
          </a:ln>
        </p:spPr>
        <p:txBody>
          <a:bodyPr lIns="0" rIns="68400" tIns="35280" bIns="34200" anchor="t">
            <a:noAutofit/>
          </a:bodyPr>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Module outputs: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module.&lt;MODULE NAME&gt;.&lt;OUTPUT 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Path variables: </a:t>
            </a:r>
            <a:r>
              <a:rPr b="1" lang="en-US" sz="1800" spc="-1" strike="noStrike">
                <a:solidFill>
                  <a:srgbClr val="000000"/>
                </a:solidFill>
                <a:latin typeface="Consolas"/>
                <a:ea typeface="Consolas"/>
              </a:rPr>
              <a:t>path.module, path.root, path.cwd</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Workspace setting: </a:t>
            </a:r>
            <a:r>
              <a:rPr b="1" lang="en-US" sz="1800" spc="-1" strike="noStrike">
                <a:solidFill>
                  <a:srgbClr val="000000"/>
                </a:solidFill>
                <a:latin typeface="Consolas"/>
                <a:ea typeface="Consolas"/>
              </a:rPr>
              <a:t>terraform.workspace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Built-in functions using any of the above as arguments </a:t>
            </a:r>
            <a:endParaRPr b="0" lang="en-US" sz="1800" spc="-1" strike="noStrike">
              <a:latin typeface="Arial"/>
            </a:endParaRPr>
          </a:p>
          <a:p>
            <a:pPr lvl="2" marL="1028880" indent="-279360">
              <a:lnSpc>
                <a:spcPct val="115000"/>
              </a:lnSpc>
              <a:buClr>
                <a:srgbClr val="000000"/>
              </a:buClr>
              <a:buFont typeface="Helvetica Neue Light"/>
              <a:buChar char="•"/>
            </a:pPr>
            <a:r>
              <a:rPr b="1" lang="en-US" sz="1800" spc="-1" strike="noStrike">
                <a:solidFill>
                  <a:srgbClr val="000000"/>
                </a:solidFill>
                <a:latin typeface="Consolas"/>
                <a:ea typeface="Consolas"/>
              </a:rPr>
              <a:t>max(5, 12, var.my_value)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Arithmetic, logical, or comparison operators combining the above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Conditional expressions: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var.a != "" ? var.a : “default-a”</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String template interpolation: </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“Hello, ${var.name}!”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String template directives:</a:t>
            </a:r>
            <a:r>
              <a:rPr b="0" lang="en-US" sz="1800" spc="-1" strike="noStrike">
                <a:solidFill>
                  <a:srgbClr val="000000"/>
                </a:solidFill>
                <a:latin typeface="Helvetica Neue"/>
                <a:ea typeface="Helvetica Neue"/>
              </a:rPr>
              <a:t> </a:t>
            </a:r>
            <a:endParaRPr b="0" lang="en-US" sz="1800" spc="-1" strike="noStrike">
              <a:latin typeface="Arial"/>
            </a:endParaRPr>
          </a:p>
          <a:p>
            <a:pPr marL="343080" indent="343080">
              <a:lnSpc>
                <a:spcPct val="115000"/>
              </a:lnSpc>
              <a:tabLst>
                <a:tab algn="l" pos="0"/>
              </a:tabLst>
            </a:pPr>
            <a:r>
              <a:rPr b="1" lang="en-US" sz="1700" spc="-1" strike="noStrike">
                <a:solidFill>
                  <a:srgbClr val="000000"/>
                </a:solidFill>
                <a:latin typeface="Consolas"/>
                <a:ea typeface="Consolas"/>
              </a:rPr>
              <a:t>"Hello, %{ if var.name != "" }${var.name}%{ else }unnamed%{ endif }!"</a:t>
            </a:r>
            <a:endParaRPr b="0" lang="en-US" sz="1700" spc="-1" strike="noStrike">
              <a:latin typeface="Arial"/>
            </a:endParaRPr>
          </a:p>
        </p:txBody>
      </p:sp>
      <p:sp>
        <p:nvSpPr>
          <p:cNvPr id="650" name="PlaceHolder 3"/>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54CC3BB2-FB66-4CC6-AA7E-8BB5FC66692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225" dur="indefinite" restart="never" nodeType="tmRoot">
          <p:childTnLst>
            <p:seq>
              <p:cTn id="1226" dur="indefinite" nodeType="mainSeq">
                <p:childTnLst>
                  <p:par>
                    <p:cTn id="1227" fill="hold">
                      <p:stCondLst>
                        <p:cond delay="indefinite"/>
                      </p:stCondLst>
                      <p:childTnLst>
                        <p:par>
                          <p:cTn id="1228" fill="hold">
                            <p:stCondLst>
                              <p:cond delay="0"/>
                            </p:stCondLst>
                            <p:childTnLst>
                              <p:par>
                                <p:cTn id="1229" nodeType="clickEffect" fill="hold" presetClass="entr" presetID="1">
                                  <p:stCondLst>
                                    <p:cond delay="0"/>
                                  </p:stCondLst>
                                  <p:childTnLst>
                                    <p:set>
                                      <p:cBhvr>
                                        <p:cTn id="1230" dur="1" fill="hold">
                                          <p:stCondLst>
                                            <p:cond delay="0"/>
                                          </p:stCondLst>
                                        </p:cTn>
                                        <p:tgtEl>
                                          <p:spTgt spid="649">
                                            <p:txEl>
                                              <p:pRg st="0" end="0"/>
                                            </p:txEl>
                                          </p:spTgt>
                                        </p:tgtEl>
                                        <p:attrNameLst>
                                          <p:attrName>style.visibility</p:attrName>
                                        </p:attrNameLst>
                                      </p:cBhvr>
                                      <p:to>
                                        <p:strVal val="visible"/>
                                      </p:to>
                                    </p:set>
                                  </p:childTnLst>
                                </p:cTn>
                              </p:par>
                            </p:childTnLst>
                          </p:cTn>
                        </p:par>
                      </p:childTnLst>
                    </p:cTn>
                  </p:par>
                  <p:par>
                    <p:cTn id="1231" fill="hold">
                      <p:stCondLst>
                        <p:cond delay="indefinite"/>
                      </p:stCondLst>
                      <p:childTnLst>
                        <p:par>
                          <p:cTn id="1232" fill="hold">
                            <p:stCondLst>
                              <p:cond delay="0"/>
                            </p:stCondLst>
                            <p:childTnLst>
                              <p:par>
                                <p:cTn id="1233" nodeType="clickEffect" fill="hold" presetClass="entr" presetID="1">
                                  <p:stCondLst>
                                    <p:cond delay="0"/>
                                  </p:stCondLst>
                                  <p:childTnLst>
                                    <p:set>
                                      <p:cBhvr>
                                        <p:cTn id="1234" dur="1" fill="hold">
                                          <p:stCondLst>
                                            <p:cond delay="0"/>
                                          </p:stCondLst>
                                        </p:cTn>
                                        <p:tgtEl>
                                          <p:spTgt spid="649">
                                            <p:txEl>
                                              <p:pRg st="1" end="1"/>
                                            </p:txEl>
                                          </p:spTgt>
                                        </p:tgtEl>
                                        <p:attrNameLst>
                                          <p:attrName>style.visibility</p:attrName>
                                        </p:attrNameLst>
                                      </p:cBhvr>
                                      <p:to>
                                        <p:strVal val="visible"/>
                                      </p:to>
                                    </p:set>
                                  </p:childTnLst>
                                </p:cTn>
                              </p:par>
                            </p:childTnLst>
                          </p:cTn>
                        </p:par>
                      </p:childTnLst>
                    </p:cTn>
                  </p:par>
                  <p:par>
                    <p:cTn id="1235" fill="hold">
                      <p:stCondLst>
                        <p:cond delay="indefinite"/>
                      </p:stCondLst>
                      <p:childTnLst>
                        <p:par>
                          <p:cTn id="1236" fill="hold">
                            <p:stCondLst>
                              <p:cond delay="0"/>
                            </p:stCondLst>
                            <p:childTnLst>
                              <p:par>
                                <p:cTn id="1237" nodeType="clickEffect" fill="hold" presetClass="entr" presetID="1">
                                  <p:stCondLst>
                                    <p:cond delay="0"/>
                                  </p:stCondLst>
                                  <p:childTnLst>
                                    <p:set>
                                      <p:cBhvr>
                                        <p:cTn id="1238" dur="1" fill="hold">
                                          <p:stCondLst>
                                            <p:cond delay="0"/>
                                          </p:stCondLst>
                                        </p:cTn>
                                        <p:tgtEl>
                                          <p:spTgt spid="649">
                                            <p:txEl>
                                              <p:pRg st="2" end="2"/>
                                            </p:txEl>
                                          </p:spTgt>
                                        </p:tgtEl>
                                        <p:attrNameLst>
                                          <p:attrName>style.visibility</p:attrName>
                                        </p:attrNameLst>
                                      </p:cBhvr>
                                      <p:to>
                                        <p:strVal val="visible"/>
                                      </p:to>
                                    </p:set>
                                  </p:childTnLst>
                                </p:cTn>
                              </p:par>
                            </p:childTnLst>
                          </p:cTn>
                        </p:par>
                      </p:childTnLst>
                    </p:cTn>
                  </p:par>
                  <p:par>
                    <p:cTn id="1239" fill="hold">
                      <p:stCondLst>
                        <p:cond delay="indefinite"/>
                      </p:stCondLst>
                      <p:childTnLst>
                        <p:par>
                          <p:cTn id="1240" fill="hold">
                            <p:stCondLst>
                              <p:cond delay="0"/>
                            </p:stCondLst>
                            <p:childTnLst>
                              <p:par>
                                <p:cTn id="1241" nodeType="clickEffect" fill="hold" presetClass="entr" presetID="1">
                                  <p:stCondLst>
                                    <p:cond delay="0"/>
                                  </p:stCondLst>
                                  <p:childTnLst>
                                    <p:set>
                                      <p:cBhvr>
                                        <p:cTn id="1242" dur="1" fill="hold">
                                          <p:stCondLst>
                                            <p:cond delay="0"/>
                                          </p:stCondLst>
                                        </p:cTn>
                                        <p:tgtEl>
                                          <p:spTgt spid="649">
                                            <p:txEl>
                                              <p:pRg st="3" end="3"/>
                                            </p:txEl>
                                          </p:spTgt>
                                        </p:tgtEl>
                                        <p:attrNameLst>
                                          <p:attrName>style.visibility</p:attrName>
                                        </p:attrNameLst>
                                      </p:cBhvr>
                                      <p:to>
                                        <p:strVal val="visible"/>
                                      </p:to>
                                    </p:set>
                                  </p:childTnLst>
                                </p:cTn>
                              </p:par>
                            </p:childTnLst>
                          </p:cTn>
                        </p:par>
                      </p:childTnLst>
                    </p:cTn>
                  </p:par>
                  <p:par>
                    <p:cTn id="1243" fill="hold">
                      <p:stCondLst>
                        <p:cond delay="indefinite"/>
                      </p:stCondLst>
                      <p:childTnLst>
                        <p:par>
                          <p:cTn id="1244" fill="hold">
                            <p:stCondLst>
                              <p:cond delay="0"/>
                            </p:stCondLst>
                            <p:childTnLst>
                              <p:par>
                                <p:cTn id="1245" nodeType="clickEffect" fill="hold" presetClass="entr" presetID="1">
                                  <p:stCondLst>
                                    <p:cond delay="0"/>
                                  </p:stCondLst>
                                  <p:childTnLst>
                                    <p:set>
                                      <p:cBhvr>
                                        <p:cTn id="1246" dur="1" fill="hold">
                                          <p:stCondLst>
                                            <p:cond delay="0"/>
                                          </p:stCondLst>
                                        </p:cTn>
                                        <p:tgtEl>
                                          <p:spTgt spid="649">
                                            <p:txEl>
                                              <p:pRg st="4" end="4"/>
                                            </p:txEl>
                                          </p:spTgt>
                                        </p:tgtEl>
                                        <p:attrNameLst>
                                          <p:attrName>style.visibility</p:attrName>
                                        </p:attrNameLst>
                                      </p:cBhvr>
                                      <p:to>
                                        <p:strVal val="visible"/>
                                      </p:to>
                                    </p:set>
                                  </p:childTnLst>
                                </p:cTn>
                              </p:par>
                            </p:childTnLst>
                          </p:cTn>
                        </p:par>
                      </p:childTnLst>
                    </p:cTn>
                  </p:par>
                  <p:par>
                    <p:cTn id="1247" fill="hold">
                      <p:stCondLst>
                        <p:cond delay="indefinite"/>
                      </p:stCondLst>
                      <p:childTnLst>
                        <p:par>
                          <p:cTn id="1248" fill="hold">
                            <p:stCondLst>
                              <p:cond delay="0"/>
                            </p:stCondLst>
                            <p:childTnLst>
                              <p:par>
                                <p:cTn id="1249" nodeType="clickEffect" fill="hold" presetClass="entr" presetID="1">
                                  <p:stCondLst>
                                    <p:cond delay="0"/>
                                  </p:stCondLst>
                                  <p:childTnLst>
                                    <p:set>
                                      <p:cBhvr>
                                        <p:cTn id="1250" dur="1" fill="hold">
                                          <p:stCondLst>
                                            <p:cond delay="0"/>
                                          </p:stCondLst>
                                        </p:cTn>
                                        <p:tgtEl>
                                          <p:spTgt spid="649">
                                            <p:txEl>
                                              <p:pRg st="5" end="5"/>
                                            </p:txEl>
                                          </p:spTgt>
                                        </p:tgtEl>
                                        <p:attrNameLst>
                                          <p:attrName>style.visibility</p:attrName>
                                        </p:attrNameLst>
                                      </p:cBhvr>
                                      <p:to>
                                        <p:strVal val="visible"/>
                                      </p:to>
                                    </p:set>
                                  </p:childTnLst>
                                </p:cTn>
                              </p:par>
                            </p:childTnLst>
                          </p:cTn>
                        </p:par>
                      </p:childTnLst>
                    </p:cTn>
                  </p:par>
                  <p:par>
                    <p:cTn id="1251" fill="hold">
                      <p:stCondLst>
                        <p:cond delay="indefinite"/>
                      </p:stCondLst>
                      <p:childTnLst>
                        <p:par>
                          <p:cTn id="1252" fill="hold">
                            <p:stCondLst>
                              <p:cond delay="0"/>
                            </p:stCondLst>
                            <p:childTnLst>
                              <p:par>
                                <p:cTn id="1253" nodeType="clickEffect" fill="hold" presetClass="entr" presetID="1">
                                  <p:stCondLst>
                                    <p:cond delay="0"/>
                                  </p:stCondLst>
                                  <p:childTnLst>
                                    <p:set>
                                      <p:cBhvr>
                                        <p:cTn id="1254" dur="1" fill="hold">
                                          <p:stCondLst>
                                            <p:cond delay="0"/>
                                          </p:stCondLst>
                                        </p:cTn>
                                        <p:tgtEl>
                                          <p:spTgt spid="649">
                                            <p:txEl>
                                              <p:pRg st="6" end="6"/>
                                            </p:txEl>
                                          </p:spTgt>
                                        </p:tgtEl>
                                        <p:attrNameLst>
                                          <p:attrName>style.visibility</p:attrName>
                                        </p:attrNameLst>
                                      </p:cBhvr>
                                      <p:to>
                                        <p:strVal val="visible"/>
                                      </p:to>
                                    </p:set>
                                  </p:childTnLst>
                                </p:cTn>
                              </p:par>
                            </p:childTnLst>
                          </p:cTn>
                        </p:par>
                      </p:childTnLst>
                    </p:cTn>
                  </p:par>
                  <p:par>
                    <p:cTn id="1255" fill="hold">
                      <p:stCondLst>
                        <p:cond delay="indefinite"/>
                      </p:stCondLst>
                      <p:childTnLst>
                        <p:par>
                          <p:cTn id="1256" fill="hold">
                            <p:stCondLst>
                              <p:cond delay="0"/>
                            </p:stCondLst>
                            <p:childTnLst>
                              <p:par>
                                <p:cTn id="1257" nodeType="clickEffect" fill="hold" presetClass="entr" presetID="1">
                                  <p:stCondLst>
                                    <p:cond delay="0"/>
                                  </p:stCondLst>
                                  <p:childTnLst>
                                    <p:set>
                                      <p:cBhvr>
                                        <p:cTn id="1258" dur="1" fill="hold">
                                          <p:stCondLst>
                                            <p:cond delay="0"/>
                                          </p:stCondLst>
                                        </p:cTn>
                                        <p:tgtEl>
                                          <p:spTgt spid="649">
                                            <p:txEl>
                                              <p:pRg st="7" end="7"/>
                                            </p:txEl>
                                          </p:spTgt>
                                        </p:tgtEl>
                                        <p:attrNameLst>
                                          <p:attrName>style.visibility</p:attrName>
                                        </p:attrNameLst>
                                      </p:cBhvr>
                                      <p:to>
                                        <p:strVal val="visible"/>
                                      </p:to>
                                    </p:set>
                                  </p:childTnLst>
                                </p:cTn>
                              </p:par>
                            </p:childTnLst>
                          </p:cTn>
                        </p:par>
                      </p:childTnLst>
                    </p:cTn>
                  </p:par>
                  <p:par>
                    <p:cTn id="1259" fill="hold">
                      <p:stCondLst>
                        <p:cond delay="indefinite"/>
                      </p:stCondLst>
                      <p:childTnLst>
                        <p:par>
                          <p:cTn id="1260" fill="hold">
                            <p:stCondLst>
                              <p:cond delay="0"/>
                            </p:stCondLst>
                            <p:childTnLst>
                              <p:par>
                                <p:cTn id="1261" nodeType="clickEffect" fill="hold" presetClass="entr" presetID="1">
                                  <p:stCondLst>
                                    <p:cond delay="0"/>
                                  </p:stCondLst>
                                  <p:childTnLst>
                                    <p:set>
                                      <p:cBhvr>
                                        <p:cTn id="1262" dur="1" fill="hold">
                                          <p:stCondLst>
                                            <p:cond delay="0"/>
                                          </p:stCondLst>
                                        </p:cTn>
                                        <p:tgtEl>
                                          <p:spTgt spid="649">
                                            <p:txEl>
                                              <p:pRg st="8" end="8"/>
                                            </p:txEl>
                                          </p:spTgt>
                                        </p:tgtEl>
                                        <p:attrNameLst>
                                          <p:attrName>style.visibility</p:attrName>
                                        </p:attrNameLst>
                                      </p:cBhvr>
                                      <p:to>
                                        <p:strVal val="visible"/>
                                      </p:to>
                                    </p:set>
                                  </p:childTnLst>
                                </p:cTn>
                              </p:par>
                            </p:childTnLst>
                          </p:cTn>
                        </p:par>
                      </p:childTnLst>
                    </p:cTn>
                  </p:par>
                  <p:par>
                    <p:cTn id="1263" fill="hold">
                      <p:stCondLst>
                        <p:cond delay="indefinite"/>
                      </p:stCondLst>
                      <p:childTnLst>
                        <p:par>
                          <p:cTn id="1264" fill="hold">
                            <p:stCondLst>
                              <p:cond delay="0"/>
                            </p:stCondLst>
                            <p:childTnLst>
                              <p:par>
                                <p:cTn id="1265" nodeType="clickEffect" fill="hold" presetClass="entr" presetID="1">
                                  <p:stCondLst>
                                    <p:cond delay="0"/>
                                  </p:stCondLst>
                                  <p:childTnLst>
                                    <p:set>
                                      <p:cBhvr>
                                        <p:cTn id="1266" dur="1" fill="hold">
                                          <p:stCondLst>
                                            <p:cond delay="0"/>
                                          </p:stCondLst>
                                        </p:cTn>
                                        <p:tgtEl>
                                          <p:spTgt spid="649">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title"/>
          </p:nvPr>
        </p:nvSpPr>
        <p:spPr>
          <a:xfrm>
            <a:off x="720000" y="220320"/>
            <a:ext cx="8422560" cy="67968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a:t>
            </a:r>
            <a:endParaRPr b="0" lang="en-US" sz="2300" spc="-1" strike="noStrike">
              <a:latin typeface="Arial"/>
            </a:endParaRPr>
          </a:p>
        </p:txBody>
      </p:sp>
      <p:sp>
        <p:nvSpPr>
          <p:cNvPr id="652" name="PlaceHolder 2"/>
          <p:cNvSpPr>
            <a:spLocks noGrp="1"/>
          </p:cNvSpPr>
          <p:nvPr>
            <p:ph type="sldNum"/>
          </p:nvPr>
        </p:nvSpPr>
        <p:spPr>
          <a:xfrm>
            <a:off x="8510760" y="4880160"/>
            <a:ext cx="624240" cy="222480"/>
          </a:xfrm>
          <a:prstGeom prst="rect">
            <a:avLst/>
          </a:prstGeom>
          <a:noFill/>
          <a:ln w="0">
            <a:noFill/>
          </a:ln>
        </p:spPr>
        <p:txBody>
          <a:bodyPr lIns="68400" rIns="68400" tIns="34200" bIns="34200" anchor="ctr">
            <a:noAutofit/>
          </a:bodyPr>
          <a:p>
            <a:pPr algn="ctr">
              <a:lnSpc>
                <a:spcPct val="100000"/>
              </a:lnSpc>
              <a:tabLst>
                <a:tab algn="l" pos="0"/>
              </a:tabLst>
            </a:pPr>
            <a:fld id="{660560CC-26ED-4155-85F9-7FE83AF453F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53" name="Google Shape;829;p117"/>
          <p:cNvSpPr/>
          <p:nvPr/>
        </p:nvSpPr>
        <p:spPr>
          <a:xfrm>
            <a:off x="556200" y="1042560"/>
            <a:ext cx="8142480" cy="55080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00000"/>
              </a:lnSpc>
              <a:buClr>
                <a:srgbClr val="000000"/>
              </a:buClr>
              <a:buFont typeface="Helvetica Neue"/>
              <a:buChar char="●"/>
            </a:pPr>
            <a:r>
              <a:rPr b="1" lang="en-US" sz="1800" spc="-1" strike="noStrike">
                <a:solidFill>
                  <a:srgbClr val="000000"/>
                </a:solidFill>
                <a:latin typeface="Courier New"/>
                <a:ea typeface="Courier New"/>
              </a:rPr>
              <a:t>dynamic</a:t>
            </a:r>
            <a:r>
              <a:rPr b="1" lang="en-US" sz="1800" spc="-1" strike="noStrike">
                <a:solidFill>
                  <a:srgbClr val="000000"/>
                </a:solidFill>
                <a:latin typeface="Helvetica Neue"/>
                <a:ea typeface="Helvetica Neue"/>
              </a:rPr>
              <a:t> </a:t>
            </a:r>
            <a:r>
              <a:rPr b="0" lang="en-US" sz="1800" spc="-1" strike="noStrike">
                <a:solidFill>
                  <a:srgbClr val="000000"/>
                </a:solidFill>
                <a:latin typeface="Helvetica Neue Light"/>
                <a:ea typeface="Helvetica Neue Light"/>
              </a:rPr>
              <a:t>blocks</a:t>
            </a:r>
            <a:endParaRPr b="0" lang="en-US" sz="1800" spc="-1" strike="noStrike">
              <a:latin typeface="Arial"/>
            </a:endParaRPr>
          </a:p>
        </p:txBody>
      </p:sp>
      <p:pic>
        <p:nvPicPr>
          <p:cNvPr id="654" name="Google Shape;830;p117" descr=""/>
          <p:cNvPicPr/>
          <p:nvPr/>
        </p:nvPicPr>
        <p:blipFill>
          <a:blip r:embed="rId1"/>
          <a:stretch/>
        </p:blipFill>
        <p:spPr>
          <a:xfrm>
            <a:off x="1527480" y="1594800"/>
            <a:ext cx="4926600" cy="32839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20883</TotalTime>
  <Application>LibreOffice/7.2.1.2$Linux_X86_64 LibreOffice_project/20$Build-2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2021-10-26T18:10:12Z</dcterms:modified>
  <cp:revision>39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113</vt:r8>
  </property>
  <property fmtid="{D5CDD505-2E9C-101B-9397-08002B2CF9AE}" pid="3" name="PresentationFormat">
    <vt:lpwstr>On-screen Show (16:9)</vt:lpwstr>
  </property>
  <property fmtid="{D5CDD505-2E9C-101B-9397-08002B2CF9AE}" pid="4" name="Slides">
    <vt:r8>114</vt:r8>
  </property>
</Properties>
</file>